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77" r:id="rId2"/>
    <p:sldId id="256" r:id="rId3"/>
    <p:sldId id="257" r:id="rId4"/>
    <p:sldId id="258" r:id="rId5"/>
    <p:sldId id="274" r:id="rId6"/>
    <p:sldId id="275" r:id="rId7"/>
    <p:sldId id="276"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8" r:id="rId23"/>
  </p:sldIdLst>
  <p:sldSz cx="14630400" cy="8229600"/>
  <p:notesSz cx="8229600" cy="14630400"/>
  <p:embeddedFontLs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
      <p:font typeface="Inter" panose="020B0604020202020204" charset="0"/>
      <p:regular r:id="rId30"/>
    </p:embeddedFont>
    <p:embeddedFont>
      <p:font typeface="Petrona" pitchFamily="2" charset="0"/>
      <p:regular r:id="rId31"/>
      <p:bold r:id="rId32"/>
      <p:italic r:id="rId33"/>
      <p:boldItalic r:id="rId34"/>
    </p:embeddedFont>
    <p:embeddedFont>
      <p:font typeface="Petrona Bold" pitchFamily="2" charset="0"/>
      <p:bold r:id="rId35"/>
    </p:embeddedFont>
  </p:embeddedFontLst>
  <p:defaultTextStyle>
    <a:defPPr>
      <a:defRPr lang="ru-B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842" autoAdjust="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230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911550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92831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032171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944965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852817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AdaBoost"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305426" y="3056021"/>
            <a:ext cx="12019548" cy="1287378"/>
          </a:xfrm>
          <a:prstGeom prst="rect">
            <a:avLst/>
          </a:prstGeom>
          <a:noFill/>
          <a:ln/>
        </p:spPr>
        <p:txBody>
          <a:bodyPr wrap="square" lIns="0" tIns="0" rIns="0" bIns="0" rtlCol="0" anchor="t"/>
          <a:lstStyle/>
          <a:p>
            <a:pPr marL="0" indent="0" algn="ctr">
              <a:lnSpc>
                <a:spcPts val="8050"/>
              </a:lnSpc>
              <a:buNone/>
            </a:pPr>
            <a:r>
              <a:rPr lang="en-US" sz="9600" b="1" dirty="0">
                <a:solidFill>
                  <a:srgbClr val="000000"/>
                </a:solidFill>
                <a:latin typeface="Petrona Bold" pitchFamily="34" charset="0"/>
                <a:ea typeface="Petrona Bold" pitchFamily="34" charset="-122"/>
                <a:cs typeface="Petrona Bold" pitchFamily="34" charset="-120"/>
              </a:rPr>
              <a:t>AdaBoost</a:t>
            </a:r>
            <a:endParaRPr lang="en-US" sz="9600" dirty="0"/>
          </a:p>
        </p:txBody>
      </p:sp>
      <p:sp>
        <p:nvSpPr>
          <p:cNvPr id="5" name="Text 2"/>
          <p:cNvSpPr/>
          <p:nvPr/>
        </p:nvSpPr>
        <p:spPr>
          <a:xfrm>
            <a:off x="4737886" y="5664924"/>
            <a:ext cx="7560945" cy="1446848"/>
          </a:xfrm>
          <a:prstGeom prst="rect">
            <a:avLst/>
          </a:prstGeom>
          <a:noFill/>
          <a:ln/>
        </p:spPr>
        <p:txBody>
          <a:bodyPr wrap="square" lIns="0" tIns="0" rIns="0" bIns="0" rtlCol="0" anchor="t"/>
          <a:lstStyle/>
          <a:p>
            <a:pPr marL="0" indent="0">
              <a:lnSpc>
                <a:spcPts val="2800"/>
              </a:lnSpc>
              <a:buNone/>
            </a:pPr>
            <a:r>
              <a:rPr lang="ru-RU" sz="2800" dirty="0">
                <a:solidFill>
                  <a:srgbClr val="272525"/>
                </a:solidFill>
                <a:latin typeface="Inter" pitchFamily="34" charset="0"/>
                <a:ea typeface="Inter" pitchFamily="34" charset="-122"/>
              </a:rPr>
              <a:t>Выполнил: Свитюк Алексей</a:t>
            </a:r>
          </a:p>
          <a:p>
            <a:pPr marL="0" indent="0">
              <a:lnSpc>
                <a:spcPts val="2800"/>
              </a:lnSpc>
              <a:buNone/>
            </a:pPr>
            <a:endParaRPr lang="ru-RU" sz="2800" dirty="0">
              <a:solidFill>
                <a:srgbClr val="272525"/>
              </a:solidFill>
              <a:latin typeface="Inter" pitchFamily="34" charset="0"/>
              <a:ea typeface="Inter" pitchFamily="34" charset="-122"/>
            </a:endParaRPr>
          </a:p>
          <a:p>
            <a:pPr marL="0" indent="0">
              <a:lnSpc>
                <a:spcPts val="2800"/>
              </a:lnSpc>
              <a:buNone/>
            </a:pPr>
            <a:r>
              <a:rPr lang="ru-RU" sz="2800" dirty="0">
                <a:solidFill>
                  <a:srgbClr val="272525"/>
                </a:solidFill>
                <a:latin typeface="Inter" pitchFamily="34" charset="0"/>
                <a:ea typeface="Inter" pitchFamily="34" charset="-122"/>
              </a:rPr>
              <a:t>Группа: 5030102/10401</a:t>
            </a:r>
            <a:endParaRPr lang="en-US" sz="2800" dirty="0"/>
          </a:p>
        </p:txBody>
      </p:sp>
    </p:spTree>
    <p:extLst>
      <p:ext uri="{BB962C8B-B14F-4D97-AF65-F5344CB8AC3E}">
        <p14:creationId xmlns:p14="http://schemas.microsoft.com/office/powerpoint/2010/main" val="147922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3312" y="1116925"/>
            <a:ext cx="7577376" cy="1468755"/>
          </a:xfrm>
          <a:prstGeom prst="rect">
            <a:avLst/>
          </a:prstGeom>
          <a:noFill/>
          <a:ln/>
        </p:spPr>
        <p:txBody>
          <a:bodyPr wrap="square" lIns="0" tIns="0" rIns="0" bIns="0" rtlCol="0" anchor="t"/>
          <a:lstStyle/>
          <a:p>
            <a:pPr marL="0" indent="0">
              <a:lnSpc>
                <a:spcPts val="5750"/>
              </a:lnSpc>
              <a:buNone/>
            </a:pPr>
            <a:r>
              <a:rPr lang="en-US" sz="4600" b="1" dirty="0">
                <a:solidFill>
                  <a:srgbClr val="000000"/>
                </a:solidFill>
                <a:latin typeface="Petrona Bold" pitchFamily="34" charset="0"/>
                <a:ea typeface="Petrona Bold" pitchFamily="34" charset="-122"/>
                <a:cs typeface="Petrona Bold" pitchFamily="34" charset="-120"/>
              </a:rPr>
              <a:t>Весовые коэффициенты для объектов</a:t>
            </a:r>
            <a:endParaRPr lang="en-US" sz="4600" dirty="0"/>
          </a:p>
        </p:txBody>
      </p:sp>
      <p:sp>
        <p:nvSpPr>
          <p:cNvPr id="4" name="Text 1"/>
          <p:cNvSpPr/>
          <p:nvPr/>
        </p:nvSpPr>
        <p:spPr>
          <a:xfrm>
            <a:off x="783312" y="2921318"/>
            <a:ext cx="7577376" cy="2148840"/>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Inter" pitchFamily="34" charset="-120"/>
              </a:rPr>
              <a:t>В AdaBoost каждый объект данных имеет свой собственный весовой коэффициент. Эти веса используются для того, чтобы указать, насколько важен каждый объект для обучения модели. На начальном этапе обучения все объекты имеют одинаковые веса. Однако по мере того, как модель обучается, веса объектов адаптируются в соответствии с их точностью классификации.</a:t>
            </a:r>
            <a:endParaRPr lang="en-US" sz="1750" dirty="0"/>
          </a:p>
        </p:txBody>
      </p:sp>
      <p:sp>
        <p:nvSpPr>
          <p:cNvPr id="5" name="Text 2"/>
          <p:cNvSpPr/>
          <p:nvPr/>
        </p:nvSpPr>
        <p:spPr>
          <a:xfrm>
            <a:off x="783312" y="5321856"/>
            <a:ext cx="7577376" cy="1790700"/>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Inter" pitchFamily="34" charset="-120"/>
              </a:rPr>
              <a:t>Если классификатор правильно классифицирует объект, его вес уменьшается. Если классификатор неправильно классифицирует объект, его вес увеличивается. Таким образом, модель AdaBoost фокусируется на объектах, которые труднее классифицировать, и придает им больший вес.</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3148" y="1019532"/>
            <a:ext cx="7840861" cy="606385"/>
          </a:xfrm>
          <a:prstGeom prst="rect">
            <a:avLst/>
          </a:prstGeom>
          <a:noFill/>
          <a:ln/>
        </p:spPr>
        <p:txBody>
          <a:bodyPr wrap="none" lIns="0" tIns="0" rIns="0" bIns="0" rtlCol="0" anchor="t"/>
          <a:lstStyle/>
          <a:p>
            <a:pPr marL="0" indent="0">
              <a:lnSpc>
                <a:spcPts val="4750"/>
              </a:lnSpc>
              <a:buNone/>
            </a:pPr>
            <a:r>
              <a:rPr lang="en-US" sz="3800" b="1" dirty="0">
                <a:solidFill>
                  <a:srgbClr val="000000"/>
                </a:solidFill>
                <a:latin typeface="Petrona Bold" pitchFamily="34" charset="0"/>
                <a:ea typeface="Petrona Bold" pitchFamily="34" charset="-122"/>
                <a:cs typeface="Petrona Bold" pitchFamily="34" charset="-120"/>
              </a:rPr>
              <a:t>Адаптивное обновление весов</a:t>
            </a:r>
            <a:endParaRPr lang="en-US" sz="3800" dirty="0"/>
          </a:p>
        </p:txBody>
      </p:sp>
      <p:pic>
        <p:nvPicPr>
          <p:cNvPr id="4" name="Image 1" descr="preencoded.png"/>
          <p:cNvPicPr>
            <a:picLocks noChangeAspect="1"/>
          </p:cNvPicPr>
          <p:nvPr/>
        </p:nvPicPr>
        <p:blipFill>
          <a:blip r:embed="rId4"/>
          <a:stretch>
            <a:fillRect/>
          </a:stretch>
        </p:blipFill>
        <p:spPr>
          <a:xfrm>
            <a:off x="6133148" y="1903095"/>
            <a:ext cx="924044" cy="1670447"/>
          </a:xfrm>
          <a:prstGeom prst="rect">
            <a:avLst/>
          </a:prstGeom>
        </p:spPr>
      </p:pic>
      <p:sp>
        <p:nvSpPr>
          <p:cNvPr id="5" name="Text 1"/>
          <p:cNvSpPr/>
          <p:nvPr/>
        </p:nvSpPr>
        <p:spPr>
          <a:xfrm>
            <a:off x="7334369" y="2087880"/>
            <a:ext cx="2425541" cy="303133"/>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Petrona Bold" pitchFamily="34" charset="0"/>
                <a:ea typeface="Petrona Bold" pitchFamily="34" charset="-122"/>
                <a:cs typeface="Petrona Bold" pitchFamily="34" charset="-120"/>
              </a:rPr>
              <a:t>Начальные веса</a:t>
            </a:r>
            <a:endParaRPr lang="en-US" sz="1900" dirty="0"/>
          </a:p>
        </p:txBody>
      </p:sp>
      <p:sp>
        <p:nvSpPr>
          <p:cNvPr id="6" name="Text 2"/>
          <p:cNvSpPr/>
          <p:nvPr/>
        </p:nvSpPr>
        <p:spPr>
          <a:xfrm>
            <a:off x="7334369" y="2501860"/>
            <a:ext cx="6649283" cy="886897"/>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В начале обучения все объекты имеют одинаковый вес. Каждый классификатор пытается предсказать метки для всех объектов. Если классификатор ошибается, вес объекта увеличивается.</a:t>
            </a:r>
            <a:endParaRPr lang="en-US" sz="1450" dirty="0"/>
          </a:p>
        </p:txBody>
      </p:sp>
      <p:pic>
        <p:nvPicPr>
          <p:cNvPr id="7" name="Image 2" descr="preencoded.png"/>
          <p:cNvPicPr>
            <a:picLocks noChangeAspect="1"/>
          </p:cNvPicPr>
          <p:nvPr/>
        </p:nvPicPr>
        <p:blipFill>
          <a:blip r:embed="rId5"/>
          <a:stretch>
            <a:fillRect/>
          </a:stretch>
        </p:blipFill>
        <p:spPr>
          <a:xfrm>
            <a:off x="6133148" y="3573542"/>
            <a:ext cx="924044" cy="1966079"/>
          </a:xfrm>
          <a:prstGeom prst="rect">
            <a:avLst/>
          </a:prstGeom>
        </p:spPr>
      </p:pic>
      <p:sp>
        <p:nvSpPr>
          <p:cNvPr id="8" name="Text 3"/>
          <p:cNvSpPr/>
          <p:nvPr/>
        </p:nvSpPr>
        <p:spPr>
          <a:xfrm>
            <a:off x="7334369" y="3758327"/>
            <a:ext cx="2425541" cy="303133"/>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Petrona Bold" pitchFamily="34" charset="0"/>
                <a:ea typeface="Petrona Bold" pitchFamily="34" charset="-122"/>
                <a:cs typeface="Petrona Bold" pitchFamily="34" charset="-120"/>
              </a:rPr>
              <a:t>Обновление весов</a:t>
            </a:r>
            <a:endParaRPr lang="en-US" sz="1900" dirty="0"/>
          </a:p>
        </p:txBody>
      </p:sp>
      <p:sp>
        <p:nvSpPr>
          <p:cNvPr id="9" name="Text 4"/>
          <p:cNvSpPr/>
          <p:nvPr/>
        </p:nvSpPr>
        <p:spPr>
          <a:xfrm>
            <a:off x="7334369" y="4172307"/>
            <a:ext cx="6649283" cy="1182529"/>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После обучения классификатора веса объектов обновляются, делая упор на объекты, которые классификатор предсказывает неправильно. Этот процесс повторяется для каждого нового классификатора в ансамбле.</a:t>
            </a:r>
            <a:endParaRPr lang="en-US" sz="1450" dirty="0"/>
          </a:p>
        </p:txBody>
      </p:sp>
      <p:pic>
        <p:nvPicPr>
          <p:cNvPr id="10" name="Image 3" descr="preencoded.png"/>
          <p:cNvPicPr>
            <a:picLocks noChangeAspect="1"/>
          </p:cNvPicPr>
          <p:nvPr/>
        </p:nvPicPr>
        <p:blipFill>
          <a:blip r:embed="rId6"/>
          <a:stretch>
            <a:fillRect/>
          </a:stretch>
        </p:blipFill>
        <p:spPr>
          <a:xfrm>
            <a:off x="6133148" y="5539621"/>
            <a:ext cx="924044" cy="1670447"/>
          </a:xfrm>
          <a:prstGeom prst="rect">
            <a:avLst/>
          </a:prstGeom>
        </p:spPr>
      </p:pic>
      <p:sp>
        <p:nvSpPr>
          <p:cNvPr id="11" name="Text 5"/>
          <p:cNvSpPr/>
          <p:nvPr/>
        </p:nvSpPr>
        <p:spPr>
          <a:xfrm>
            <a:off x="7334369" y="5724406"/>
            <a:ext cx="5573911" cy="303133"/>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Petrona Bold" pitchFamily="34" charset="0"/>
                <a:ea typeface="Petrona Bold" pitchFamily="34" charset="-122"/>
                <a:cs typeface="Petrona Bold" pitchFamily="34" charset="-120"/>
              </a:rPr>
              <a:t>Влияние на последующие классификаторы</a:t>
            </a:r>
            <a:endParaRPr lang="en-US" sz="1900" dirty="0"/>
          </a:p>
        </p:txBody>
      </p:sp>
      <p:sp>
        <p:nvSpPr>
          <p:cNvPr id="12" name="Text 6"/>
          <p:cNvSpPr/>
          <p:nvPr/>
        </p:nvSpPr>
        <p:spPr>
          <a:xfrm>
            <a:off x="7334369" y="6138386"/>
            <a:ext cx="6649283" cy="886897"/>
          </a:xfrm>
          <a:prstGeom prst="rect">
            <a:avLst/>
          </a:prstGeom>
          <a:noFill/>
          <a:ln/>
        </p:spPr>
        <p:txBody>
          <a:bodyPr wrap="squar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Классификаторы в ансамбле обучаются на данных с обновленными весами. Новые классификаторы уделяют больше внимания объектам, которые предыдущие классификаторы плохо предсказывали.</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8907" y="968335"/>
            <a:ext cx="7503914" cy="730210"/>
          </a:xfrm>
          <a:prstGeom prst="rect">
            <a:avLst/>
          </a:prstGeom>
          <a:noFill/>
          <a:ln/>
        </p:spPr>
        <p:txBody>
          <a:bodyPr wrap="none" lIns="0" tIns="0" rIns="0" bIns="0" rtlCol="0" anchor="t"/>
          <a:lstStyle/>
          <a:p>
            <a:pPr marL="0" indent="0">
              <a:lnSpc>
                <a:spcPts val="5750"/>
              </a:lnSpc>
              <a:buNone/>
            </a:pPr>
            <a:r>
              <a:rPr lang="en-US" sz="4600" b="1" dirty="0">
                <a:solidFill>
                  <a:srgbClr val="000000"/>
                </a:solidFill>
                <a:latin typeface="Petrona Bold" pitchFamily="34" charset="0"/>
                <a:ea typeface="Petrona Bold" pitchFamily="34" charset="-122"/>
                <a:cs typeface="Petrona Bold" pitchFamily="34" charset="-120"/>
              </a:rPr>
              <a:t>Пример работы AdaBoost</a:t>
            </a:r>
            <a:endParaRPr lang="en-US" sz="4600" dirty="0"/>
          </a:p>
        </p:txBody>
      </p:sp>
      <p:sp>
        <p:nvSpPr>
          <p:cNvPr id="3" name="Text 1"/>
          <p:cNvSpPr/>
          <p:nvPr/>
        </p:nvSpPr>
        <p:spPr>
          <a:xfrm>
            <a:off x="778907" y="2232660"/>
            <a:ext cx="6264831" cy="2135981"/>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Inter" pitchFamily="34" charset="-120"/>
              </a:rPr>
              <a:t>Представим, что мы хотим классифицировать изображения животных на кошки и собаки. Используем простой алгоритм, который может ошибаться в 50% случаев. AdaBoost запускает этот алгоритм несколько раз с разными весовыми коэффициентами для каждого изображения.</a:t>
            </a:r>
            <a:endParaRPr lang="en-US" sz="1750" dirty="0"/>
          </a:p>
        </p:txBody>
      </p:sp>
      <p:sp>
        <p:nvSpPr>
          <p:cNvPr id="4" name="Text 2"/>
          <p:cNvSpPr/>
          <p:nvPr/>
        </p:nvSpPr>
        <p:spPr>
          <a:xfrm>
            <a:off x="778907" y="4568904"/>
            <a:ext cx="6264831" cy="2491978"/>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Inter" pitchFamily="34" charset="-120"/>
              </a:rPr>
              <a:t>Например, если алгоритм ошибается в классификации кошки как собаки, вес этой кошки увеличивается для следующего запуска. После нескольких прогонов, AdaBoost объединяет результаты отдельных классификаторов, учитывая их веса. Этот ансамбль увеличивает точность классификации, даже если начальные классификаторы не были идеальными.</a:t>
            </a:r>
            <a:endParaRPr lang="en-US" sz="1750" dirty="0"/>
          </a:p>
        </p:txBody>
      </p:sp>
      <p:pic>
        <p:nvPicPr>
          <p:cNvPr id="5" name="Image 0" descr="preencoded.png"/>
          <p:cNvPicPr>
            <a:picLocks noChangeAspect="1"/>
          </p:cNvPicPr>
          <p:nvPr/>
        </p:nvPicPr>
        <p:blipFill>
          <a:blip r:embed="rId3"/>
          <a:stretch>
            <a:fillRect/>
          </a:stretch>
        </p:blipFill>
        <p:spPr>
          <a:xfrm>
            <a:off x="7594283" y="2282785"/>
            <a:ext cx="6264831" cy="43853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06385" y="616029"/>
            <a:ext cx="5522476" cy="568523"/>
          </a:xfrm>
          <a:prstGeom prst="rect">
            <a:avLst/>
          </a:prstGeom>
          <a:noFill/>
          <a:ln/>
        </p:spPr>
        <p:txBody>
          <a:bodyPr wrap="none" lIns="0" tIns="0" rIns="0" bIns="0" rtlCol="0" anchor="t"/>
          <a:lstStyle/>
          <a:p>
            <a:pPr marL="0" indent="0">
              <a:lnSpc>
                <a:spcPts val="4450"/>
              </a:lnSpc>
              <a:buNone/>
            </a:pPr>
            <a:r>
              <a:rPr lang="en-US" sz="3550" b="1" dirty="0">
                <a:solidFill>
                  <a:srgbClr val="000000"/>
                </a:solidFill>
                <a:latin typeface="Petrona Bold" pitchFamily="34" charset="0"/>
                <a:ea typeface="Petrona Bold" pitchFamily="34" charset="-122"/>
                <a:cs typeface="Petrona Bold" pitchFamily="34" charset="-120"/>
              </a:rPr>
              <a:t>Как строится ансамбль</a:t>
            </a:r>
            <a:endParaRPr lang="en-US" sz="3550" dirty="0"/>
          </a:p>
        </p:txBody>
      </p:sp>
      <p:sp>
        <p:nvSpPr>
          <p:cNvPr id="3" name="Text 1"/>
          <p:cNvSpPr/>
          <p:nvPr/>
        </p:nvSpPr>
        <p:spPr>
          <a:xfrm>
            <a:off x="606385" y="1531025"/>
            <a:ext cx="13417629" cy="554355"/>
          </a:xfrm>
          <a:prstGeom prst="rect">
            <a:avLst/>
          </a:prstGeom>
          <a:noFill/>
          <a:ln/>
        </p:spPr>
        <p:txBody>
          <a:bodyPr wrap="square" lIns="0" tIns="0" rIns="0" bIns="0" rtlCol="0" anchor="t"/>
          <a:lstStyle/>
          <a:p>
            <a:pPr marL="0" indent="0">
              <a:lnSpc>
                <a:spcPts val="2150"/>
              </a:lnSpc>
              <a:buNone/>
            </a:pPr>
            <a:r>
              <a:rPr lang="en-US" sz="1350" dirty="0">
                <a:solidFill>
                  <a:srgbClr val="272525"/>
                </a:solidFill>
                <a:latin typeface="Inter" pitchFamily="34" charset="0"/>
                <a:ea typeface="Inter" pitchFamily="34" charset="-122"/>
                <a:cs typeface="Inter" pitchFamily="34" charset="-120"/>
              </a:rPr>
              <a:t>Ансамбль AdaBoost создаётся постепенно, шаг за шагом. На каждом шаге обучается новый слабый классификатор, который затем добавляется к ансамблю. Веса объектов, используемые для обучения нового классификатора, изменяются в зависимости от предыдущих ошибок.</a:t>
            </a:r>
            <a:endParaRPr lang="en-US" sz="1350" dirty="0"/>
          </a:p>
        </p:txBody>
      </p:sp>
      <p:sp>
        <p:nvSpPr>
          <p:cNvPr id="4" name="Text 2"/>
          <p:cNvSpPr/>
          <p:nvPr/>
        </p:nvSpPr>
        <p:spPr>
          <a:xfrm>
            <a:off x="606385" y="2280285"/>
            <a:ext cx="13417629" cy="831532"/>
          </a:xfrm>
          <a:prstGeom prst="rect">
            <a:avLst/>
          </a:prstGeom>
          <a:noFill/>
          <a:ln/>
        </p:spPr>
        <p:txBody>
          <a:bodyPr wrap="square" lIns="0" tIns="0" rIns="0" bIns="0" rtlCol="0" anchor="t"/>
          <a:lstStyle/>
          <a:p>
            <a:pPr marL="0" indent="0">
              <a:lnSpc>
                <a:spcPts val="2150"/>
              </a:lnSpc>
              <a:buNone/>
            </a:pPr>
            <a:r>
              <a:rPr lang="en-US" sz="1350" dirty="0">
                <a:solidFill>
                  <a:srgbClr val="272525"/>
                </a:solidFill>
                <a:latin typeface="Inter" pitchFamily="34" charset="0"/>
                <a:ea typeface="Inter" pitchFamily="34" charset="-122"/>
                <a:cs typeface="Inter" pitchFamily="34" charset="-120"/>
              </a:rPr>
              <a:t>Ансамбль AdaBoost обычно включает в себя множество слабых классификаторов, работающих в тандеме. Обучение ансамбля осуществляется итеративно, с постепенным увеличением сложности. После каждого шага обучения, классификаторы с более высокой точностью получают больший вес, а менее точные классификаторы – меньший.</a:t>
            </a:r>
            <a:endParaRPr lang="en-US" sz="1350" dirty="0"/>
          </a:p>
        </p:txBody>
      </p:sp>
      <p:sp>
        <p:nvSpPr>
          <p:cNvPr id="5" name="Shape 3"/>
          <p:cNvSpPr/>
          <p:nvPr/>
        </p:nvSpPr>
        <p:spPr>
          <a:xfrm>
            <a:off x="606385" y="3306723"/>
            <a:ext cx="1677114" cy="1011793"/>
          </a:xfrm>
          <a:prstGeom prst="roundRect">
            <a:avLst>
              <a:gd name="adj" fmla="val 7193"/>
            </a:avLst>
          </a:prstGeom>
          <a:solidFill>
            <a:srgbClr val="CCEEFF"/>
          </a:solidFill>
          <a:ln w="7620">
            <a:solidFill>
              <a:srgbClr val="B2D4E5"/>
            </a:solidFill>
            <a:prstDash val="solid"/>
          </a:ln>
        </p:spPr>
      </p:sp>
      <p:sp>
        <p:nvSpPr>
          <p:cNvPr id="6" name="Text 4"/>
          <p:cNvSpPr/>
          <p:nvPr/>
        </p:nvSpPr>
        <p:spPr>
          <a:xfrm>
            <a:off x="787241" y="3639383"/>
            <a:ext cx="92750" cy="346472"/>
          </a:xfrm>
          <a:prstGeom prst="rect">
            <a:avLst/>
          </a:prstGeom>
          <a:noFill/>
          <a:ln/>
        </p:spPr>
        <p:txBody>
          <a:bodyPr wrap="none" lIns="0" tIns="0" rIns="0" bIns="0" rtlCol="0" anchor="t"/>
          <a:lstStyle/>
          <a:p>
            <a:pPr marL="0" indent="0" algn="ctr">
              <a:lnSpc>
                <a:spcPts val="2700"/>
              </a:lnSpc>
              <a:buNone/>
            </a:pPr>
            <a:r>
              <a:rPr lang="en-US" sz="1700" b="1" dirty="0">
                <a:solidFill>
                  <a:srgbClr val="272525"/>
                </a:solidFill>
                <a:latin typeface="Petrona Bold" pitchFamily="34" charset="0"/>
                <a:ea typeface="Petrona Bold" pitchFamily="34" charset="-122"/>
                <a:cs typeface="Petrona Bold" pitchFamily="34" charset="-120"/>
              </a:rPr>
              <a:t>1</a:t>
            </a:r>
            <a:endParaRPr lang="en-US" sz="1700" dirty="0"/>
          </a:p>
        </p:txBody>
      </p:sp>
      <p:sp>
        <p:nvSpPr>
          <p:cNvPr id="7" name="Text 5"/>
          <p:cNvSpPr/>
          <p:nvPr/>
        </p:nvSpPr>
        <p:spPr>
          <a:xfrm>
            <a:off x="2456736" y="3479959"/>
            <a:ext cx="3800118" cy="28420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Выбор слабого классификатора</a:t>
            </a:r>
            <a:endParaRPr lang="en-US" sz="1750" dirty="0"/>
          </a:p>
        </p:txBody>
      </p:sp>
      <p:sp>
        <p:nvSpPr>
          <p:cNvPr id="8" name="Text 6"/>
          <p:cNvSpPr/>
          <p:nvPr/>
        </p:nvSpPr>
        <p:spPr>
          <a:xfrm>
            <a:off x="2456736" y="3868103"/>
            <a:ext cx="5585579" cy="277178"/>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Обучение первого слабого классификатора на исходных данных.</a:t>
            </a:r>
            <a:endParaRPr lang="en-US" sz="1350" dirty="0"/>
          </a:p>
        </p:txBody>
      </p:sp>
      <p:sp>
        <p:nvSpPr>
          <p:cNvPr id="9" name="Shape 7"/>
          <p:cNvSpPr/>
          <p:nvPr/>
        </p:nvSpPr>
        <p:spPr>
          <a:xfrm>
            <a:off x="2370058" y="4308991"/>
            <a:ext cx="11567398" cy="11430"/>
          </a:xfrm>
          <a:prstGeom prst="roundRect">
            <a:avLst>
              <a:gd name="adj" fmla="val 636698"/>
            </a:avLst>
          </a:prstGeom>
          <a:solidFill>
            <a:srgbClr val="B2D4E5"/>
          </a:solidFill>
          <a:ln/>
        </p:spPr>
      </p:sp>
      <p:sp>
        <p:nvSpPr>
          <p:cNvPr id="10" name="Shape 8"/>
          <p:cNvSpPr/>
          <p:nvPr/>
        </p:nvSpPr>
        <p:spPr>
          <a:xfrm>
            <a:off x="606385" y="4405074"/>
            <a:ext cx="3354348" cy="1011793"/>
          </a:xfrm>
          <a:prstGeom prst="roundRect">
            <a:avLst>
              <a:gd name="adj" fmla="val 7193"/>
            </a:avLst>
          </a:prstGeom>
          <a:solidFill>
            <a:srgbClr val="CCEEFF"/>
          </a:solidFill>
          <a:ln w="7620">
            <a:solidFill>
              <a:srgbClr val="B2D4E5"/>
            </a:solidFill>
            <a:prstDash val="solid"/>
          </a:ln>
        </p:spPr>
      </p:sp>
      <p:sp>
        <p:nvSpPr>
          <p:cNvPr id="11" name="Text 9"/>
          <p:cNvSpPr/>
          <p:nvPr/>
        </p:nvSpPr>
        <p:spPr>
          <a:xfrm>
            <a:off x="787241" y="4737735"/>
            <a:ext cx="122753" cy="346472"/>
          </a:xfrm>
          <a:prstGeom prst="rect">
            <a:avLst/>
          </a:prstGeom>
          <a:noFill/>
          <a:ln/>
        </p:spPr>
        <p:txBody>
          <a:bodyPr wrap="none" lIns="0" tIns="0" rIns="0" bIns="0" rtlCol="0" anchor="t"/>
          <a:lstStyle/>
          <a:p>
            <a:pPr marL="0" indent="0" algn="ctr">
              <a:lnSpc>
                <a:spcPts val="2700"/>
              </a:lnSpc>
              <a:buNone/>
            </a:pPr>
            <a:r>
              <a:rPr lang="en-US" sz="1700" b="1" dirty="0">
                <a:solidFill>
                  <a:srgbClr val="272525"/>
                </a:solidFill>
                <a:latin typeface="Petrona Bold" pitchFamily="34" charset="0"/>
                <a:ea typeface="Petrona Bold" pitchFamily="34" charset="-122"/>
                <a:cs typeface="Petrona Bold" pitchFamily="34" charset="-120"/>
              </a:rPr>
              <a:t>2</a:t>
            </a:r>
            <a:endParaRPr lang="en-US" sz="1700" dirty="0"/>
          </a:p>
        </p:txBody>
      </p:sp>
      <p:sp>
        <p:nvSpPr>
          <p:cNvPr id="12" name="Text 10"/>
          <p:cNvSpPr/>
          <p:nvPr/>
        </p:nvSpPr>
        <p:spPr>
          <a:xfrm>
            <a:off x="4133969" y="4578310"/>
            <a:ext cx="2274094" cy="28420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Обновление весов</a:t>
            </a:r>
            <a:endParaRPr lang="en-US" sz="1750" dirty="0"/>
          </a:p>
        </p:txBody>
      </p:sp>
      <p:sp>
        <p:nvSpPr>
          <p:cNvPr id="13" name="Text 11"/>
          <p:cNvSpPr/>
          <p:nvPr/>
        </p:nvSpPr>
        <p:spPr>
          <a:xfrm>
            <a:off x="4133969" y="4966454"/>
            <a:ext cx="5357932" cy="277178"/>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Изменение весов объектов на основе ошибок классификации.</a:t>
            </a:r>
            <a:endParaRPr lang="en-US" sz="1350" dirty="0"/>
          </a:p>
        </p:txBody>
      </p:sp>
      <p:sp>
        <p:nvSpPr>
          <p:cNvPr id="14" name="Shape 12"/>
          <p:cNvSpPr/>
          <p:nvPr/>
        </p:nvSpPr>
        <p:spPr>
          <a:xfrm>
            <a:off x="4047292" y="5407343"/>
            <a:ext cx="9890165" cy="11430"/>
          </a:xfrm>
          <a:prstGeom prst="roundRect">
            <a:avLst>
              <a:gd name="adj" fmla="val 636698"/>
            </a:avLst>
          </a:prstGeom>
          <a:solidFill>
            <a:srgbClr val="B2D4E5"/>
          </a:solidFill>
          <a:ln/>
        </p:spPr>
      </p:sp>
      <p:sp>
        <p:nvSpPr>
          <p:cNvPr id="15" name="Shape 13"/>
          <p:cNvSpPr/>
          <p:nvPr/>
        </p:nvSpPr>
        <p:spPr>
          <a:xfrm>
            <a:off x="606385" y="5503426"/>
            <a:ext cx="5031581" cy="1011793"/>
          </a:xfrm>
          <a:prstGeom prst="roundRect">
            <a:avLst>
              <a:gd name="adj" fmla="val 7193"/>
            </a:avLst>
          </a:prstGeom>
          <a:solidFill>
            <a:srgbClr val="CCEEFF"/>
          </a:solidFill>
          <a:ln w="7620">
            <a:solidFill>
              <a:srgbClr val="B2D4E5"/>
            </a:solidFill>
            <a:prstDash val="solid"/>
          </a:ln>
        </p:spPr>
      </p:sp>
      <p:sp>
        <p:nvSpPr>
          <p:cNvPr id="16" name="Text 14"/>
          <p:cNvSpPr/>
          <p:nvPr/>
        </p:nvSpPr>
        <p:spPr>
          <a:xfrm>
            <a:off x="787241" y="5836087"/>
            <a:ext cx="122515" cy="346472"/>
          </a:xfrm>
          <a:prstGeom prst="rect">
            <a:avLst/>
          </a:prstGeom>
          <a:noFill/>
          <a:ln/>
        </p:spPr>
        <p:txBody>
          <a:bodyPr wrap="none" lIns="0" tIns="0" rIns="0" bIns="0" rtlCol="0" anchor="t"/>
          <a:lstStyle/>
          <a:p>
            <a:pPr marL="0" indent="0" algn="ctr">
              <a:lnSpc>
                <a:spcPts val="2700"/>
              </a:lnSpc>
              <a:buNone/>
            </a:pPr>
            <a:r>
              <a:rPr lang="en-US" sz="1700" b="1" dirty="0">
                <a:solidFill>
                  <a:srgbClr val="272525"/>
                </a:solidFill>
                <a:latin typeface="Petrona Bold" pitchFamily="34" charset="0"/>
                <a:ea typeface="Petrona Bold" pitchFamily="34" charset="-122"/>
                <a:cs typeface="Petrona Bold" pitchFamily="34" charset="-120"/>
              </a:rPr>
              <a:t>3</a:t>
            </a:r>
            <a:endParaRPr lang="en-US" sz="1700" dirty="0"/>
          </a:p>
        </p:txBody>
      </p:sp>
      <p:sp>
        <p:nvSpPr>
          <p:cNvPr id="17" name="Text 15"/>
          <p:cNvSpPr/>
          <p:nvPr/>
        </p:nvSpPr>
        <p:spPr>
          <a:xfrm>
            <a:off x="5811203" y="5676662"/>
            <a:ext cx="4103608" cy="28420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Обучение нового классификатора</a:t>
            </a:r>
            <a:endParaRPr lang="en-US" sz="1750" dirty="0"/>
          </a:p>
        </p:txBody>
      </p:sp>
      <p:sp>
        <p:nvSpPr>
          <p:cNvPr id="18" name="Text 16"/>
          <p:cNvSpPr/>
          <p:nvPr/>
        </p:nvSpPr>
        <p:spPr>
          <a:xfrm>
            <a:off x="5811203" y="6064806"/>
            <a:ext cx="6237208" cy="277178"/>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Обучение нового слабого классификатора на основе изменённых весов.</a:t>
            </a:r>
            <a:endParaRPr lang="en-US" sz="1350" dirty="0"/>
          </a:p>
        </p:txBody>
      </p:sp>
      <p:sp>
        <p:nvSpPr>
          <p:cNvPr id="19" name="Shape 17"/>
          <p:cNvSpPr/>
          <p:nvPr/>
        </p:nvSpPr>
        <p:spPr>
          <a:xfrm>
            <a:off x="5724525" y="6505694"/>
            <a:ext cx="8212931" cy="11430"/>
          </a:xfrm>
          <a:prstGeom prst="roundRect">
            <a:avLst>
              <a:gd name="adj" fmla="val 636698"/>
            </a:avLst>
          </a:prstGeom>
          <a:solidFill>
            <a:srgbClr val="B2D4E5"/>
          </a:solidFill>
          <a:ln/>
        </p:spPr>
      </p:sp>
      <p:sp>
        <p:nvSpPr>
          <p:cNvPr id="20" name="Shape 18"/>
          <p:cNvSpPr/>
          <p:nvPr/>
        </p:nvSpPr>
        <p:spPr>
          <a:xfrm>
            <a:off x="606385" y="6601778"/>
            <a:ext cx="6708815" cy="1011793"/>
          </a:xfrm>
          <a:prstGeom prst="roundRect">
            <a:avLst>
              <a:gd name="adj" fmla="val 7193"/>
            </a:avLst>
          </a:prstGeom>
          <a:solidFill>
            <a:srgbClr val="CCEEFF"/>
          </a:solidFill>
          <a:ln w="7620">
            <a:solidFill>
              <a:srgbClr val="B2D4E5"/>
            </a:solidFill>
            <a:prstDash val="solid"/>
          </a:ln>
        </p:spPr>
      </p:sp>
      <p:sp>
        <p:nvSpPr>
          <p:cNvPr id="21" name="Text 19"/>
          <p:cNvSpPr/>
          <p:nvPr/>
        </p:nvSpPr>
        <p:spPr>
          <a:xfrm>
            <a:off x="787241" y="6934438"/>
            <a:ext cx="116681" cy="346472"/>
          </a:xfrm>
          <a:prstGeom prst="rect">
            <a:avLst/>
          </a:prstGeom>
          <a:noFill/>
          <a:ln/>
        </p:spPr>
        <p:txBody>
          <a:bodyPr wrap="none" lIns="0" tIns="0" rIns="0" bIns="0" rtlCol="0" anchor="t"/>
          <a:lstStyle/>
          <a:p>
            <a:pPr marL="0" indent="0" algn="ctr">
              <a:lnSpc>
                <a:spcPts val="2700"/>
              </a:lnSpc>
              <a:buNone/>
            </a:pPr>
            <a:r>
              <a:rPr lang="en-US" sz="1700" b="1" dirty="0">
                <a:solidFill>
                  <a:srgbClr val="272525"/>
                </a:solidFill>
                <a:latin typeface="Petrona Bold" pitchFamily="34" charset="0"/>
                <a:ea typeface="Petrona Bold" pitchFamily="34" charset="-122"/>
                <a:cs typeface="Petrona Bold" pitchFamily="34" charset="-120"/>
              </a:rPr>
              <a:t>4</a:t>
            </a:r>
            <a:endParaRPr lang="en-US" sz="1700" dirty="0"/>
          </a:p>
        </p:txBody>
      </p:sp>
      <p:sp>
        <p:nvSpPr>
          <p:cNvPr id="22" name="Text 20"/>
          <p:cNvSpPr/>
          <p:nvPr/>
        </p:nvSpPr>
        <p:spPr>
          <a:xfrm>
            <a:off x="7488436" y="6775013"/>
            <a:ext cx="2926913" cy="284202"/>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Petrona Bold" pitchFamily="34" charset="0"/>
                <a:ea typeface="Petrona Bold" pitchFamily="34" charset="-122"/>
                <a:cs typeface="Petrona Bold" pitchFamily="34" charset="-120"/>
              </a:rPr>
              <a:t>Добавление к ансамблю</a:t>
            </a:r>
            <a:endParaRPr lang="en-US" sz="1750" dirty="0"/>
          </a:p>
        </p:txBody>
      </p:sp>
      <p:sp>
        <p:nvSpPr>
          <p:cNvPr id="23" name="Text 21"/>
          <p:cNvSpPr/>
          <p:nvPr/>
        </p:nvSpPr>
        <p:spPr>
          <a:xfrm>
            <a:off x="7488436" y="7163157"/>
            <a:ext cx="4644390" cy="277178"/>
          </a:xfrm>
          <a:prstGeom prst="rect">
            <a:avLst/>
          </a:prstGeom>
          <a:noFill/>
          <a:ln/>
        </p:spPr>
        <p:txBody>
          <a:bodyPr wrap="non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Добавление обученного классификатора к ансамблю.</a:t>
            </a: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7671" y="648295"/>
            <a:ext cx="7861459" cy="1803797"/>
          </a:xfrm>
          <a:prstGeom prst="rect">
            <a:avLst/>
          </a:prstGeom>
          <a:noFill/>
          <a:ln/>
        </p:spPr>
        <p:txBody>
          <a:bodyPr wrap="square" lIns="0" tIns="0" rIns="0" bIns="0" rtlCol="0" anchor="t"/>
          <a:lstStyle/>
          <a:p>
            <a:pPr marL="0" indent="0">
              <a:lnSpc>
                <a:spcPts val="4700"/>
              </a:lnSpc>
              <a:buNone/>
            </a:pPr>
            <a:r>
              <a:rPr lang="en-US" sz="3750" b="1" dirty="0">
                <a:solidFill>
                  <a:srgbClr val="000000"/>
                </a:solidFill>
                <a:latin typeface="Petrona Bold" pitchFamily="34" charset="0"/>
                <a:ea typeface="Petrona Bold" pitchFamily="34" charset="-122"/>
                <a:cs typeface="Petrona Bold" pitchFamily="34" charset="-120"/>
              </a:rPr>
              <a:t>Влияние ошибок на последующие классификаторы</a:t>
            </a:r>
            <a:endParaRPr lang="en-US" sz="3750" dirty="0"/>
          </a:p>
        </p:txBody>
      </p:sp>
      <p:sp>
        <p:nvSpPr>
          <p:cNvPr id="4" name="Shape 1"/>
          <p:cNvSpPr/>
          <p:nvPr/>
        </p:nvSpPr>
        <p:spPr>
          <a:xfrm>
            <a:off x="6127671" y="2932986"/>
            <a:ext cx="412194" cy="412194"/>
          </a:xfrm>
          <a:prstGeom prst="roundRect">
            <a:avLst>
              <a:gd name="adj" fmla="val 18671"/>
            </a:avLst>
          </a:prstGeom>
          <a:solidFill>
            <a:srgbClr val="CCEEFF"/>
          </a:solidFill>
          <a:ln w="7620">
            <a:solidFill>
              <a:srgbClr val="B2D4E5"/>
            </a:solidFill>
            <a:prstDash val="solid"/>
          </a:ln>
        </p:spPr>
      </p:sp>
      <p:sp>
        <p:nvSpPr>
          <p:cNvPr id="5" name="Text 2"/>
          <p:cNvSpPr/>
          <p:nvPr/>
        </p:nvSpPr>
        <p:spPr>
          <a:xfrm>
            <a:off x="6271974" y="2994779"/>
            <a:ext cx="123587" cy="288608"/>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Bold" pitchFamily="34" charset="0"/>
                <a:ea typeface="Petrona Bold" pitchFamily="34" charset="-122"/>
                <a:cs typeface="Petrona Bold" pitchFamily="34" charset="-120"/>
              </a:rPr>
              <a:t>1</a:t>
            </a:r>
            <a:endParaRPr lang="en-US" sz="2250" dirty="0"/>
          </a:p>
        </p:txBody>
      </p:sp>
      <p:sp>
        <p:nvSpPr>
          <p:cNvPr id="6" name="Text 3"/>
          <p:cNvSpPr/>
          <p:nvPr/>
        </p:nvSpPr>
        <p:spPr>
          <a:xfrm>
            <a:off x="6722983" y="2932986"/>
            <a:ext cx="2404943" cy="300633"/>
          </a:xfrm>
          <a:prstGeom prst="rect">
            <a:avLst/>
          </a:prstGeom>
          <a:noFill/>
          <a:ln/>
        </p:spPr>
        <p:txBody>
          <a:bodyPr wrap="none" lIns="0" tIns="0" rIns="0" bIns="0" rtlCol="0" anchor="t"/>
          <a:lstStyle/>
          <a:p>
            <a:pPr marL="0" indent="0">
              <a:lnSpc>
                <a:spcPts val="2350"/>
              </a:lnSpc>
              <a:buNone/>
            </a:pPr>
            <a:r>
              <a:rPr lang="en-US" sz="1850" b="1" dirty="0">
                <a:solidFill>
                  <a:srgbClr val="272525"/>
                </a:solidFill>
                <a:latin typeface="Petrona Bold" pitchFamily="34" charset="0"/>
                <a:ea typeface="Petrona Bold" pitchFamily="34" charset="-122"/>
                <a:cs typeface="Petrona Bold" pitchFamily="34" charset="-120"/>
              </a:rPr>
              <a:t>1. Увеличение веса</a:t>
            </a:r>
            <a:endParaRPr lang="en-US" sz="1850" dirty="0"/>
          </a:p>
        </p:txBody>
      </p:sp>
      <p:sp>
        <p:nvSpPr>
          <p:cNvPr id="7" name="Text 4"/>
          <p:cNvSpPr/>
          <p:nvPr/>
        </p:nvSpPr>
        <p:spPr>
          <a:xfrm>
            <a:off x="6722983" y="3343513"/>
            <a:ext cx="7266146" cy="879396"/>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Inter" pitchFamily="34" charset="0"/>
                <a:ea typeface="Inter" pitchFamily="34" charset="-122"/>
                <a:cs typeface="Inter" pitchFamily="34" charset="-120"/>
              </a:rPr>
              <a:t>Классификатор, совершивший ошибку, получает увеличенный вес. Это означает, что его прогнозы будут иметь большее влияние на окончательное решение ансамбля.</a:t>
            </a:r>
            <a:endParaRPr lang="en-US" sz="1400" dirty="0"/>
          </a:p>
        </p:txBody>
      </p:sp>
      <p:sp>
        <p:nvSpPr>
          <p:cNvPr id="8" name="Shape 5"/>
          <p:cNvSpPr/>
          <p:nvPr/>
        </p:nvSpPr>
        <p:spPr>
          <a:xfrm>
            <a:off x="6127671" y="4612124"/>
            <a:ext cx="412194" cy="412194"/>
          </a:xfrm>
          <a:prstGeom prst="roundRect">
            <a:avLst>
              <a:gd name="adj" fmla="val 18671"/>
            </a:avLst>
          </a:prstGeom>
          <a:solidFill>
            <a:srgbClr val="CCEEFF"/>
          </a:solidFill>
          <a:ln w="7620">
            <a:solidFill>
              <a:srgbClr val="B2D4E5"/>
            </a:solidFill>
            <a:prstDash val="solid"/>
          </a:ln>
        </p:spPr>
      </p:sp>
      <p:sp>
        <p:nvSpPr>
          <p:cNvPr id="9" name="Text 6"/>
          <p:cNvSpPr/>
          <p:nvPr/>
        </p:nvSpPr>
        <p:spPr>
          <a:xfrm>
            <a:off x="6251972" y="4673918"/>
            <a:ext cx="163592" cy="288608"/>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Bold" pitchFamily="34" charset="0"/>
                <a:ea typeface="Petrona Bold" pitchFamily="34" charset="-122"/>
                <a:cs typeface="Petrona Bold" pitchFamily="34" charset="-120"/>
              </a:rPr>
              <a:t>2</a:t>
            </a:r>
            <a:endParaRPr lang="en-US" sz="2250" dirty="0"/>
          </a:p>
        </p:txBody>
      </p:sp>
      <p:sp>
        <p:nvSpPr>
          <p:cNvPr id="10" name="Text 7"/>
          <p:cNvSpPr/>
          <p:nvPr/>
        </p:nvSpPr>
        <p:spPr>
          <a:xfrm>
            <a:off x="6722983" y="4612124"/>
            <a:ext cx="2551152" cy="300633"/>
          </a:xfrm>
          <a:prstGeom prst="rect">
            <a:avLst/>
          </a:prstGeom>
          <a:noFill/>
          <a:ln/>
        </p:spPr>
        <p:txBody>
          <a:bodyPr wrap="none" lIns="0" tIns="0" rIns="0" bIns="0" rtlCol="0" anchor="t"/>
          <a:lstStyle/>
          <a:p>
            <a:pPr marL="0" indent="0">
              <a:lnSpc>
                <a:spcPts val="2350"/>
              </a:lnSpc>
              <a:buNone/>
            </a:pPr>
            <a:r>
              <a:rPr lang="en-US" sz="1850" b="1" dirty="0">
                <a:solidFill>
                  <a:srgbClr val="272525"/>
                </a:solidFill>
                <a:latin typeface="Petrona Bold" pitchFamily="34" charset="0"/>
                <a:ea typeface="Petrona Bold" pitchFamily="34" charset="-122"/>
                <a:cs typeface="Petrona Bold" pitchFamily="34" charset="-120"/>
              </a:rPr>
              <a:t>2. Фокус на ошибках</a:t>
            </a:r>
            <a:endParaRPr lang="en-US" sz="1850" dirty="0"/>
          </a:p>
        </p:txBody>
      </p:sp>
      <p:sp>
        <p:nvSpPr>
          <p:cNvPr id="11" name="Text 8"/>
          <p:cNvSpPr/>
          <p:nvPr/>
        </p:nvSpPr>
        <p:spPr>
          <a:xfrm>
            <a:off x="6722983" y="5022652"/>
            <a:ext cx="7266146" cy="879396"/>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Inter" pitchFamily="34" charset="0"/>
                <a:ea typeface="Inter" pitchFamily="34" charset="-122"/>
                <a:cs typeface="Inter" pitchFamily="34" charset="-120"/>
              </a:rPr>
              <a:t>AdaBoost фокусируется на примерах, которые были неправильно классифицированы предыдущими классификаторами. Это позволяет создавать классификаторы, которые лучше справляются с трудными случаями.</a:t>
            </a:r>
            <a:endParaRPr lang="en-US" sz="1400" dirty="0"/>
          </a:p>
        </p:txBody>
      </p:sp>
      <p:sp>
        <p:nvSpPr>
          <p:cNvPr id="12" name="Shape 9"/>
          <p:cNvSpPr/>
          <p:nvPr/>
        </p:nvSpPr>
        <p:spPr>
          <a:xfrm>
            <a:off x="6127671" y="6291263"/>
            <a:ext cx="412194" cy="412194"/>
          </a:xfrm>
          <a:prstGeom prst="roundRect">
            <a:avLst>
              <a:gd name="adj" fmla="val 18671"/>
            </a:avLst>
          </a:prstGeom>
          <a:solidFill>
            <a:srgbClr val="CCEEFF"/>
          </a:solidFill>
          <a:ln w="7620">
            <a:solidFill>
              <a:srgbClr val="B2D4E5"/>
            </a:solidFill>
            <a:prstDash val="solid"/>
          </a:ln>
        </p:spPr>
      </p:sp>
      <p:sp>
        <p:nvSpPr>
          <p:cNvPr id="13" name="Text 10"/>
          <p:cNvSpPr/>
          <p:nvPr/>
        </p:nvSpPr>
        <p:spPr>
          <a:xfrm>
            <a:off x="6252091" y="6353056"/>
            <a:ext cx="163354" cy="288608"/>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Petrona Bold" pitchFamily="34" charset="0"/>
                <a:ea typeface="Petrona Bold" pitchFamily="34" charset="-122"/>
                <a:cs typeface="Petrona Bold" pitchFamily="34" charset="-120"/>
              </a:rPr>
              <a:t>3</a:t>
            </a:r>
            <a:endParaRPr lang="en-US" sz="2250" dirty="0"/>
          </a:p>
        </p:txBody>
      </p:sp>
      <p:sp>
        <p:nvSpPr>
          <p:cNvPr id="14" name="Text 11"/>
          <p:cNvSpPr/>
          <p:nvPr/>
        </p:nvSpPr>
        <p:spPr>
          <a:xfrm>
            <a:off x="6722983" y="6291263"/>
            <a:ext cx="3135273" cy="300633"/>
          </a:xfrm>
          <a:prstGeom prst="rect">
            <a:avLst/>
          </a:prstGeom>
          <a:noFill/>
          <a:ln/>
        </p:spPr>
        <p:txBody>
          <a:bodyPr wrap="none" lIns="0" tIns="0" rIns="0" bIns="0" rtlCol="0" anchor="t"/>
          <a:lstStyle/>
          <a:p>
            <a:pPr marL="0" indent="0">
              <a:lnSpc>
                <a:spcPts val="2350"/>
              </a:lnSpc>
              <a:buNone/>
            </a:pPr>
            <a:r>
              <a:rPr lang="en-US" sz="1850" b="1" dirty="0">
                <a:solidFill>
                  <a:srgbClr val="272525"/>
                </a:solidFill>
                <a:latin typeface="Petrona Bold" pitchFamily="34" charset="0"/>
                <a:ea typeface="Petrona Bold" pitchFamily="34" charset="-122"/>
                <a:cs typeface="Petrona Bold" pitchFamily="34" charset="-120"/>
              </a:rPr>
              <a:t>3. Постепенное обучение</a:t>
            </a:r>
            <a:endParaRPr lang="en-US" sz="1850" dirty="0"/>
          </a:p>
        </p:txBody>
      </p:sp>
      <p:sp>
        <p:nvSpPr>
          <p:cNvPr id="15" name="Text 12"/>
          <p:cNvSpPr/>
          <p:nvPr/>
        </p:nvSpPr>
        <p:spPr>
          <a:xfrm>
            <a:off x="6722983" y="6701790"/>
            <a:ext cx="7266146" cy="879396"/>
          </a:xfrm>
          <a:prstGeom prst="rect">
            <a:avLst/>
          </a:prstGeom>
          <a:noFill/>
          <a:ln/>
        </p:spPr>
        <p:txBody>
          <a:bodyPr wrap="square" lIns="0" tIns="0" rIns="0" bIns="0" rtlCol="0" anchor="t"/>
          <a:lstStyle/>
          <a:p>
            <a:pPr marL="0" indent="0">
              <a:lnSpc>
                <a:spcPts val="2300"/>
              </a:lnSpc>
              <a:buNone/>
            </a:pPr>
            <a:r>
              <a:rPr lang="en-US" sz="1400" dirty="0">
                <a:solidFill>
                  <a:srgbClr val="272525"/>
                </a:solidFill>
                <a:latin typeface="Inter" pitchFamily="34" charset="0"/>
                <a:ea typeface="Inter" pitchFamily="34" charset="-122"/>
                <a:cs typeface="Inter" pitchFamily="34" charset="-120"/>
              </a:rPr>
              <a:t>AdaBoost постепенно строит ансамбль, добавляя новые классификаторы. Каждый новый классификатор учится на ошибках предыдущих, что приводит к улучшению производительности.</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4714" y="639485"/>
            <a:ext cx="7547372" cy="1496854"/>
          </a:xfrm>
          <a:prstGeom prst="rect">
            <a:avLst/>
          </a:prstGeom>
          <a:noFill/>
          <a:ln/>
        </p:spPr>
        <p:txBody>
          <a:bodyPr wrap="square" lIns="0" tIns="0" rIns="0" bIns="0" rtlCol="0" anchor="t"/>
          <a:lstStyle/>
          <a:p>
            <a:pPr marL="0" indent="0">
              <a:lnSpc>
                <a:spcPts val="5850"/>
              </a:lnSpc>
              <a:buNone/>
            </a:pPr>
            <a:r>
              <a:rPr lang="en-US" sz="4700" b="1" dirty="0">
                <a:solidFill>
                  <a:srgbClr val="000000"/>
                </a:solidFill>
                <a:latin typeface="Petrona Bold" pitchFamily="34" charset="0"/>
                <a:ea typeface="Petrona Bold" pitchFamily="34" charset="-122"/>
                <a:cs typeface="Petrona Bold" pitchFamily="34" charset="-120"/>
              </a:rPr>
              <a:t>Преимущества и недостатки AdaBoost</a:t>
            </a:r>
            <a:endParaRPr lang="en-US" sz="4700" dirty="0"/>
          </a:p>
        </p:txBody>
      </p:sp>
      <p:sp>
        <p:nvSpPr>
          <p:cNvPr id="4" name="Shape 1"/>
          <p:cNvSpPr/>
          <p:nvPr/>
        </p:nvSpPr>
        <p:spPr>
          <a:xfrm>
            <a:off x="6284714" y="2478405"/>
            <a:ext cx="7547372" cy="2441853"/>
          </a:xfrm>
          <a:prstGeom prst="roundRect">
            <a:avLst>
              <a:gd name="adj" fmla="val 3923"/>
            </a:avLst>
          </a:prstGeom>
          <a:solidFill>
            <a:srgbClr val="CCEEFF"/>
          </a:solidFill>
          <a:ln w="7620">
            <a:solidFill>
              <a:srgbClr val="B2D4E5"/>
            </a:solidFill>
            <a:prstDash val="solid"/>
          </a:ln>
        </p:spPr>
      </p:sp>
      <p:sp>
        <p:nvSpPr>
          <p:cNvPr id="5" name="Text 2"/>
          <p:cNvSpPr/>
          <p:nvPr/>
        </p:nvSpPr>
        <p:spPr>
          <a:xfrm>
            <a:off x="6520339" y="2714030"/>
            <a:ext cx="2993588" cy="374094"/>
          </a:xfrm>
          <a:prstGeom prst="rect">
            <a:avLst/>
          </a:prstGeom>
          <a:noFill/>
          <a:ln/>
        </p:spPr>
        <p:txBody>
          <a:bodyPr wrap="none" lIns="0" tIns="0" rIns="0" bIns="0" rtlCol="0" anchor="t"/>
          <a:lstStyle/>
          <a:p>
            <a:pPr marL="0" indent="0">
              <a:lnSpc>
                <a:spcPts val="2900"/>
              </a:lnSpc>
              <a:buNone/>
            </a:pPr>
            <a:r>
              <a:rPr lang="en-US" sz="2350" b="1" dirty="0">
                <a:solidFill>
                  <a:srgbClr val="272525"/>
                </a:solidFill>
                <a:latin typeface="Petrona Bold" pitchFamily="34" charset="0"/>
                <a:ea typeface="Petrona Bold" pitchFamily="34" charset="-122"/>
                <a:cs typeface="Petrona Bold" pitchFamily="34" charset="-120"/>
              </a:rPr>
              <a:t>Преимущества</a:t>
            </a:r>
            <a:endParaRPr lang="en-US" sz="2350" dirty="0"/>
          </a:p>
        </p:txBody>
      </p:sp>
      <p:sp>
        <p:nvSpPr>
          <p:cNvPr id="6" name="Text 3"/>
          <p:cNvSpPr/>
          <p:nvPr/>
        </p:nvSpPr>
        <p:spPr>
          <a:xfrm>
            <a:off x="6520339" y="3224927"/>
            <a:ext cx="7076123" cy="1459706"/>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AdaBoost прост в реализации и настройке. Метод обладает высокой точностью классификации. Он хорошо справляется с переобучением, так как создает ансамбль из слабых классификаторов.</a:t>
            </a:r>
            <a:endParaRPr lang="en-US" sz="1750" dirty="0"/>
          </a:p>
        </p:txBody>
      </p:sp>
      <p:sp>
        <p:nvSpPr>
          <p:cNvPr id="7" name="Shape 4"/>
          <p:cNvSpPr/>
          <p:nvPr/>
        </p:nvSpPr>
        <p:spPr>
          <a:xfrm>
            <a:off x="6284714" y="5148263"/>
            <a:ext cx="7547372" cy="2441853"/>
          </a:xfrm>
          <a:prstGeom prst="roundRect">
            <a:avLst>
              <a:gd name="adj" fmla="val 3923"/>
            </a:avLst>
          </a:prstGeom>
          <a:solidFill>
            <a:srgbClr val="CCEEFF"/>
          </a:solidFill>
          <a:ln w="7620">
            <a:solidFill>
              <a:srgbClr val="B2D4E5"/>
            </a:solidFill>
            <a:prstDash val="solid"/>
          </a:ln>
        </p:spPr>
      </p:sp>
      <p:sp>
        <p:nvSpPr>
          <p:cNvPr id="8" name="Text 5"/>
          <p:cNvSpPr/>
          <p:nvPr/>
        </p:nvSpPr>
        <p:spPr>
          <a:xfrm>
            <a:off x="6520339" y="5383887"/>
            <a:ext cx="2993588" cy="374094"/>
          </a:xfrm>
          <a:prstGeom prst="rect">
            <a:avLst/>
          </a:prstGeom>
          <a:noFill/>
          <a:ln/>
        </p:spPr>
        <p:txBody>
          <a:bodyPr wrap="none" lIns="0" tIns="0" rIns="0" bIns="0" rtlCol="0" anchor="t"/>
          <a:lstStyle/>
          <a:p>
            <a:pPr marL="0" indent="0">
              <a:lnSpc>
                <a:spcPts val="2900"/>
              </a:lnSpc>
              <a:buNone/>
            </a:pPr>
            <a:r>
              <a:rPr lang="en-US" sz="2350" b="1" dirty="0">
                <a:solidFill>
                  <a:srgbClr val="272525"/>
                </a:solidFill>
                <a:latin typeface="Petrona Bold" pitchFamily="34" charset="0"/>
                <a:ea typeface="Petrona Bold" pitchFamily="34" charset="-122"/>
                <a:cs typeface="Petrona Bold" pitchFamily="34" charset="-120"/>
              </a:rPr>
              <a:t>Недостатки</a:t>
            </a:r>
            <a:endParaRPr lang="en-US" sz="2350" dirty="0"/>
          </a:p>
        </p:txBody>
      </p:sp>
      <p:sp>
        <p:nvSpPr>
          <p:cNvPr id="9" name="Text 6"/>
          <p:cNvSpPr/>
          <p:nvPr/>
        </p:nvSpPr>
        <p:spPr>
          <a:xfrm>
            <a:off x="6520339" y="5894784"/>
            <a:ext cx="7076123" cy="1459706"/>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AdaBoost может быть чувствителен к выбросам в данных. Метод может переоценивать некоторые объекты, что приводит к </a:t>
            </a:r>
            <a:r>
              <a:rPr lang="en-US" sz="1750" dirty="0" err="1">
                <a:solidFill>
                  <a:srgbClr val="272525"/>
                </a:solidFill>
                <a:latin typeface="Inter" pitchFamily="34" charset="0"/>
                <a:ea typeface="Inter" pitchFamily="34" charset="-122"/>
                <a:cs typeface="Inter" pitchFamily="34" charset="-120"/>
              </a:rPr>
              <a:t>смещению</a:t>
            </a:r>
            <a:r>
              <a:rPr lang="en-US" sz="175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2447717" y="580229"/>
            <a:ext cx="9963864" cy="738188"/>
          </a:xfrm>
          <a:prstGeom prst="rect">
            <a:avLst/>
          </a:prstGeom>
          <a:noFill/>
          <a:ln/>
        </p:spPr>
        <p:txBody>
          <a:bodyPr wrap="none" lIns="0" tIns="0" rIns="0" bIns="0" rtlCol="0" anchor="t"/>
          <a:lstStyle/>
          <a:p>
            <a:pPr marL="0" indent="0">
              <a:lnSpc>
                <a:spcPts val="5800"/>
              </a:lnSpc>
              <a:buNone/>
            </a:pPr>
            <a:r>
              <a:rPr lang="en-US" sz="4650" b="1" dirty="0">
                <a:solidFill>
                  <a:srgbClr val="000000"/>
                </a:solidFill>
                <a:latin typeface="Petrona Bold" pitchFamily="34" charset="0"/>
                <a:ea typeface="Petrona Bold" pitchFamily="34" charset="-122"/>
                <a:cs typeface="Petrona Bold" pitchFamily="34" charset="-120"/>
              </a:rPr>
              <a:t>Когда AdaBoost работает хорошо</a:t>
            </a:r>
            <a:endParaRPr lang="en-US" sz="4650" dirty="0"/>
          </a:p>
        </p:txBody>
      </p:sp>
      <p:pic>
        <p:nvPicPr>
          <p:cNvPr id="3" name="Image 0" descr="preencoded.png"/>
          <p:cNvPicPr>
            <a:picLocks noChangeAspect="1"/>
          </p:cNvPicPr>
          <p:nvPr/>
        </p:nvPicPr>
        <p:blipFill>
          <a:blip r:embed="rId3"/>
          <a:stretch>
            <a:fillRect/>
          </a:stretch>
        </p:blipFill>
        <p:spPr>
          <a:xfrm>
            <a:off x="2315371" y="1806773"/>
            <a:ext cx="4126944" cy="2550557"/>
          </a:xfrm>
          <a:prstGeom prst="rect">
            <a:avLst/>
          </a:prstGeom>
        </p:spPr>
      </p:pic>
      <p:sp>
        <p:nvSpPr>
          <p:cNvPr id="4" name="Text 1"/>
          <p:cNvSpPr/>
          <p:nvPr/>
        </p:nvSpPr>
        <p:spPr>
          <a:xfrm>
            <a:off x="2315371" y="4595852"/>
            <a:ext cx="4126944" cy="738188"/>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Линейно разделимые данные</a:t>
            </a:r>
            <a:endParaRPr lang="en-US" sz="2300" dirty="0"/>
          </a:p>
        </p:txBody>
      </p:sp>
      <p:sp>
        <p:nvSpPr>
          <p:cNvPr id="5" name="Text 2"/>
          <p:cNvSpPr/>
          <p:nvPr/>
        </p:nvSpPr>
        <p:spPr>
          <a:xfrm>
            <a:off x="2315371" y="5572562"/>
            <a:ext cx="4126944" cy="2160270"/>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AdaBoost преуспевает в задачах с линейно разделимыми данными. Алгоритм эффективно разделяет данные на классы с помощью линейной комбинации слабых классификаторов.</a:t>
            </a:r>
            <a:endParaRPr lang="en-US" sz="1750" dirty="0"/>
          </a:p>
        </p:txBody>
      </p:sp>
      <p:pic>
        <p:nvPicPr>
          <p:cNvPr id="9" name="Image 2" descr="preencoded.png"/>
          <p:cNvPicPr>
            <a:picLocks noChangeAspect="1"/>
          </p:cNvPicPr>
          <p:nvPr/>
        </p:nvPicPr>
        <p:blipFill>
          <a:blip r:embed="rId4"/>
          <a:stretch>
            <a:fillRect/>
          </a:stretch>
        </p:blipFill>
        <p:spPr>
          <a:xfrm>
            <a:off x="8573095" y="1806772"/>
            <a:ext cx="4126944" cy="2550557"/>
          </a:xfrm>
          <a:prstGeom prst="rect">
            <a:avLst/>
          </a:prstGeom>
        </p:spPr>
      </p:pic>
      <p:sp>
        <p:nvSpPr>
          <p:cNvPr id="10" name="Text 5"/>
          <p:cNvSpPr/>
          <p:nvPr/>
        </p:nvSpPr>
        <p:spPr>
          <a:xfrm>
            <a:off x="8671976" y="4773454"/>
            <a:ext cx="3929182" cy="369094"/>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Стабильность и точность</a:t>
            </a:r>
            <a:endParaRPr lang="en-US" sz="2300" dirty="0"/>
          </a:p>
        </p:txBody>
      </p:sp>
      <p:sp>
        <p:nvSpPr>
          <p:cNvPr id="11" name="Text 6"/>
          <p:cNvSpPr/>
          <p:nvPr/>
        </p:nvSpPr>
        <p:spPr>
          <a:xfrm>
            <a:off x="8687752" y="5334040"/>
            <a:ext cx="4126944" cy="2160270"/>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AdaBoost демонстрирует высокую точность и стабильность результатов. Метод обеспечивает стабильную производительность при многократном запуске на одном и том же наборе данных.</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7" y="1186458"/>
            <a:ext cx="7264241" cy="809982"/>
          </a:xfrm>
          <a:prstGeom prst="rect">
            <a:avLst/>
          </a:prstGeom>
          <a:noFill/>
          <a:ln/>
        </p:spPr>
        <p:txBody>
          <a:bodyPr wrap="none" lIns="0" tIns="0" rIns="0" bIns="0" rtlCol="0" anchor="t"/>
          <a:lstStyle/>
          <a:p>
            <a:pPr marL="0" indent="0">
              <a:lnSpc>
                <a:spcPts val="6350"/>
              </a:lnSpc>
              <a:buNone/>
            </a:pPr>
            <a:r>
              <a:rPr lang="en-US" sz="5100" b="1" dirty="0">
                <a:solidFill>
                  <a:srgbClr val="000000"/>
                </a:solidFill>
                <a:latin typeface="Petrona Bold" pitchFamily="34" charset="0"/>
                <a:ea typeface="Petrona Bold" pitchFamily="34" charset="-122"/>
                <a:cs typeface="Petrona Bold" pitchFamily="34" charset="-120"/>
              </a:rPr>
              <a:t>Ограничения метода</a:t>
            </a:r>
            <a:endParaRPr lang="en-US" sz="5100" dirty="0"/>
          </a:p>
        </p:txBody>
      </p:sp>
      <p:sp>
        <p:nvSpPr>
          <p:cNvPr id="3" name="Text 1"/>
          <p:cNvSpPr/>
          <p:nvPr/>
        </p:nvSpPr>
        <p:spPr>
          <a:xfrm>
            <a:off x="864037" y="2613541"/>
            <a:ext cx="3240405"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Переобучение</a:t>
            </a:r>
            <a:endParaRPr lang="en-US" sz="2550" dirty="0"/>
          </a:p>
        </p:txBody>
      </p:sp>
      <p:sp>
        <p:nvSpPr>
          <p:cNvPr id="4" name="Text 2"/>
          <p:cNvSpPr/>
          <p:nvPr/>
        </p:nvSpPr>
        <p:spPr>
          <a:xfrm>
            <a:off x="864037" y="3265408"/>
            <a:ext cx="6150054" cy="3555444"/>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AdaBoost может переобучиться, особенно на небольших наборах данных или когда слабые классификаторы слишком сложны. Это может привести к высокой точности на обучающих данных, но к низкой обобщающей способности на новых данных. Чтобы избежать переобучения, необходимо тщательно выбирать слабые классификаторы и контролировать сложность модели.</a:t>
            </a:r>
            <a:endParaRPr lang="en-US" sz="1900" dirty="0"/>
          </a:p>
        </p:txBody>
      </p:sp>
      <p:sp>
        <p:nvSpPr>
          <p:cNvPr id="5" name="Text 3"/>
          <p:cNvSpPr/>
          <p:nvPr/>
        </p:nvSpPr>
        <p:spPr>
          <a:xfrm>
            <a:off x="7623929" y="2613541"/>
            <a:ext cx="5209461"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Чувствительность к выбросам</a:t>
            </a:r>
            <a:endParaRPr lang="en-US" sz="2550" dirty="0"/>
          </a:p>
        </p:txBody>
      </p:sp>
      <p:sp>
        <p:nvSpPr>
          <p:cNvPr id="6" name="Text 4"/>
          <p:cNvSpPr/>
          <p:nvPr/>
        </p:nvSpPr>
        <p:spPr>
          <a:xfrm>
            <a:off x="7623929" y="3265408"/>
            <a:ext cx="6150054" cy="3555444"/>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AdaBoost чувствителен к выбросам в данных. Выбросы могут сильно повлиять на веса объектов, что может привести к смещению модели в неправильном направлении. Чтобы минимизировать влияние выбросов, можно использовать методы предварительной обработки данных или использовать более устойчивые алгоритмы классификации в качестве слабых классификаторов.</a:t>
            </a:r>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30448" y="830342"/>
            <a:ext cx="9579650" cy="684848"/>
          </a:xfrm>
          <a:prstGeom prst="rect">
            <a:avLst/>
          </a:prstGeom>
          <a:noFill/>
          <a:ln/>
        </p:spPr>
        <p:txBody>
          <a:bodyPr wrap="none" lIns="0" tIns="0" rIns="0" bIns="0" rtlCol="0" anchor="t"/>
          <a:lstStyle/>
          <a:p>
            <a:pPr marL="0" indent="0">
              <a:lnSpc>
                <a:spcPts val="5350"/>
              </a:lnSpc>
              <a:buNone/>
            </a:pPr>
            <a:r>
              <a:rPr lang="en-US" sz="4300" b="1" dirty="0">
                <a:solidFill>
                  <a:srgbClr val="000000"/>
                </a:solidFill>
                <a:latin typeface="Petrona Bold" pitchFamily="34" charset="0"/>
                <a:ea typeface="Petrona Bold" pitchFamily="34" charset="-122"/>
                <a:cs typeface="Petrona Bold" pitchFamily="34" charset="-120"/>
              </a:rPr>
              <a:t>Применение в реальных задачах</a:t>
            </a:r>
            <a:endParaRPr lang="en-US" sz="4300" dirty="0"/>
          </a:p>
        </p:txBody>
      </p:sp>
      <p:sp>
        <p:nvSpPr>
          <p:cNvPr id="3" name="Text 1"/>
          <p:cNvSpPr/>
          <p:nvPr/>
        </p:nvSpPr>
        <p:spPr>
          <a:xfrm>
            <a:off x="730448" y="2015966"/>
            <a:ext cx="6330196" cy="3004661"/>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AdaBoost широко применяется в различных задачах машинного обучения, в том числе классификации изображений, распознавании речи, обнаружении мошенничества и прогнозировании временных рядов. Например, AdaBoost может использоваться для идентификации объектов на изображениях, таких как лица или автомобили. Алгоритм также может использоваться для классификации текстовых документов, например, для определения того, является ли электронное письмо спамом.</a:t>
            </a:r>
            <a:endParaRPr lang="en-US" sz="1600" dirty="0"/>
          </a:p>
        </p:txBody>
      </p:sp>
      <p:sp>
        <p:nvSpPr>
          <p:cNvPr id="4" name="Text 2"/>
          <p:cNvSpPr/>
          <p:nvPr/>
        </p:nvSpPr>
        <p:spPr>
          <a:xfrm>
            <a:off x="730448" y="5208389"/>
            <a:ext cx="6330196" cy="2003108"/>
          </a:xfrm>
          <a:prstGeom prst="rect">
            <a:avLst/>
          </a:prstGeom>
          <a:noFill/>
          <a:ln/>
        </p:spPr>
        <p:txBody>
          <a:bodyPr wrap="square" lIns="0" tIns="0" rIns="0" bIns="0" rtlCol="0" anchor="t"/>
          <a:lstStyle/>
          <a:p>
            <a:pPr marL="0" indent="0">
              <a:lnSpc>
                <a:spcPts val="2600"/>
              </a:lnSpc>
              <a:buNone/>
            </a:pPr>
            <a:r>
              <a:rPr lang="en-US" sz="1600" dirty="0">
                <a:solidFill>
                  <a:srgbClr val="272525"/>
                </a:solidFill>
                <a:latin typeface="Inter" pitchFamily="34" charset="0"/>
                <a:ea typeface="Inter" pitchFamily="34" charset="-122"/>
                <a:cs typeface="Inter" pitchFamily="34" charset="-120"/>
              </a:rPr>
              <a:t>В области медицины AdaBoost применяется для диагностики заболеваний. Например, алгоритм может быть использован для прогнозирования риска развития рака у пациента на основе его медицинской истории и результатов анализов. AdaBoost также используется в задачах прогнозирования, например, для прогнозирования цен на акции или погоды.</a:t>
            </a:r>
            <a:endParaRPr lang="en-US" sz="1600" dirty="0"/>
          </a:p>
        </p:txBody>
      </p:sp>
      <p:pic>
        <p:nvPicPr>
          <p:cNvPr id="5" name="Image 0" descr="preencoded.png"/>
          <p:cNvPicPr>
            <a:picLocks noChangeAspect="1"/>
          </p:cNvPicPr>
          <p:nvPr/>
        </p:nvPicPr>
        <p:blipFill>
          <a:blip r:embed="rId3"/>
          <a:stretch>
            <a:fillRect/>
          </a:stretch>
        </p:blipFill>
        <p:spPr>
          <a:xfrm>
            <a:off x="7577376" y="2062996"/>
            <a:ext cx="6330196" cy="4431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47474" y="690801"/>
            <a:ext cx="8056364" cy="700802"/>
          </a:xfrm>
          <a:prstGeom prst="rect">
            <a:avLst/>
          </a:prstGeom>
          <a:noFill/>
          <a:ln/>
        </p:spPr>
        <p:txBody>
          <a:bodyPr wrap="none" lIns="0" tIns="0" rIns="0" bIns="0" rtlCol="0" anchor="t"/>
          <a:lstStyle/>
          <a:p>
            <a:pPr marL="0" indent="0">
              <a:lnSpc>
                <a:spcPts val="5500"/>
              </a:lnSpc>
              <a:buNone/>
            </a:pPr>
            <a:r>
              <a:rPr lang="en-US" sz="4400" b="1" dirty="0">
                <a:solidFill>
                  <a:srgbClr val="000000"/>
                </a:solidFill>
                <a:latin typeface="Petrona Bold" pitchFamily="34" charset="0"/>
                <a:ea typeface="Petrona Bold" pitchFamily="34" charset="-122"/>
                <a:cs typeface="Petrona Bold" pitchFamily="34" charset="-120"/>
              </a:rPr>
              <a:t>Обзор успешных примеров</a:t>
            </a:r>
            <a:endParaRPr lang="en-US" sz="4400" dirty="0"/>
          </a:p>
        </p:txBody>
      </p:sp>
      <p:pic>
        <p:nvPicPr>
          <p:cNvPr id="3" name="Image 0" descr="preencoded.png"/>
          <p:cNvPicPr>
            <a:picLocks noChangeAspect="1"/>
          </p:cNvPicPr>
          <p:nvPr/>
        </p:nvPicPr>
        <p:blipFill>
          <a:blip r:embed="rId3"/>
          <a:stretch>
            <a:fillRect/>
          </a:stretch>
        </p:blipFill>
        <p:spPr>
          <a:xfrm>
            <a:off x="747474" y="1818680"/>
            <a:ext cx="4164925" cy="2574012"/>
          </a:xfrm>
          <a:prstGeom prst="rect">
            <a:avLst/>
          </a:prstGeom>
        </p:spPr>
      </p:pic>
      <p:sp>
        <p:nvSpPr>
          <p:cNvPr id="4" name="Text 1"/>
          <p:cNvSpPr/>
          <p:nvPr/>
        </p:nvSpPr>
        <p:spPr>
          <a:xfrm>
            <a:off x="747474" y="4659630"/>
            <a:ext cx="2891552" cy="350401"/>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Распознавание лиц</a:t>
            </a:r>
            <a:endParaRPr lang="en-US" sz="2200" dirty="0"/>
          </a:p>
        </p:txBody>
      </p:sp>
      <p:sp>
        <p:nvSpPr>
          <p:cNvPr id="5" name="Text 2"/>
          <p:cNvSpPr/>
          <p:nvPr/>
        </p:nvSpPr>
        <p:spPr>
          <a:xfrm>
            <a:off x="747474" y="5138142"/>
            <a:ext cx="4164925" cy="205025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AdaBoost успешно применяется для распознавания лиц, оптимизируя производительность алгоритмов. Он помогает идентифицировать людей на изображениях, даже при плохом освещении или частичном затенении.</a:t>
            </a:r>
            <a:endParaRPr lang="en-US" sz="1650" dirty="0"/>
          </a:p>
        </p:txBody>
      </p:sp>
      <p:pic>
        <p:nvPicPr>
          <p:cNvPr id="6" name="Image 1" descr="preencoded.png"/>
          <p:cNvPicPr>
            <a:picLocks noChangeAspect="1"/>
          </p:cNvPicPr>
          <p:nvPr/>
        </p:nvPicPr>
        <p:blipFill>
          <a:blip r:embed="rId4"/>
          <a:stretch>
            <a:fillRect/>
          </a:stretch>
        </p:blipFill>
        <p:spPr>
          <a:xfrm>
            <a:off x="5232678" y="1818680"/>
            <a:ext cx="4164925" cy="2574012"/>
          </a:xfrm>
          <a:prstGeom prst="rect">
            <a:avLst/>
          </a:prstGeom>
        </p:spPr>
      </p:pic>
      <p:sp>
        <p:nvSpPr>
          <p:cNvPr id="7" name="Text 3"/>
          <p:cNvSpPr/>
          <p:nvPr/>
        </p:nvSpPr>
        <p:spPr>
          <a:xfrm>
            <a:off x="5232678" y="4659630"/>
            <a:ext cx="4164925" cy="700802"/>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Роботизированные системы</a:t>
            </a:r>
            <a:endParaRPr lang="en-US" sz="2200" dirty="0"/>
          </a:p>
        </p:txBody>
      </p:sp>
      <p:sp>
        <p:nvSpPr>
          <p:cNvPr id="8" name="Text 4"/>
          <p:cNvSpPr/>
          <p:nvPr/>
        </p:nvSpPr>
        <p:spPr>
          <a:xfrm>
            <a:off x="5232678" y="5138142"/>
            <a:ext cx="4164925" cy="205025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AdaBoost улучшает точность роботов, управляемых искусственным интеллектом, позволяя им более эффективно распознавать объекты, классифицировать их и выполнять задачи в реальном мире.</a:t>
            </a:r>
            <a:endParaRPr lang="en-US" sz="1650" dirty="0"/>
          </a:p>
        </p:txBody>
      </p:sp>
      <p:pic>
        <p:nvPicPr>
          <p:cNvPr id="9" name="Image 2" descr="preencoded.png"/>
          <p:cNvPicPr>
            <a:picLocks noChangeAspect="1"/>
          </p:cNvPicPr>
          <p:nvPr/>
        </p:nvPicPr>
        <p:blipFill>
          <a:blip r:embed="rId5"/>
          <a:stretch>
            <a:fillRect/>
          </a:stretch>
        </p:blipFill>
        <p:spPr>
          <a:xfrm>
            <a:off x="9717881" y="1818680"/>
            <a:ext cx="4165044" cy="2574131"/>
          </a:xfrm>
          <a:prstGeom prst="rect">
            <a:avLst/>
          </a:prstGeom>
        </p:spPr>
      </p:pic>
      <p:sp>
        <p:nvSpPr>
          <p:cNvPr id="10" name="Text 5"/>
          <p:cNvSpPr/>
          <p:nvPr/>
        </p:nvSpPr>
        <p:spPr>
          <a:xfrm>
            <a:off x="9717881" y="4659749"/>
            <a:ext cx="4006691" cy="350401"/>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Petrona Bold" pitchFamily="34" charset="0"/>
                <a:ea typeface="Petrona Bold" pitchFamily="34" charset="-122"/>
                <a:cs typeface="Petrona Bold" pitchFamily="34" charset="-120"/>
              </a:rPr>
              <a:t>Медицинская диагностика</a:t>
            </a:r>
            <a:endParaRPr lang="en-US" sz="2200" dirty="0"/>
          </a:p>
        </p:txBody>
      </p:sp>
      <p:sp>
        <p:nvSpPr>
          <p:cNvPr id="11" name="Text 6"/>
          <p:cNvSpPr/>
          <p:nvPr/>
        </p:nvSpPr>
        <p:spPr>
          <a:xfrm>
            <a:off x="9717881" y="5138261"/>
            <a:ext cx="4165044" cy="1708547"/>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В сфере здравоохранения AdaBoost повышает точность диагностики, помогая врачам распознавать различные заболевания, анализируя медицинские данные и изображения.</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1528" y="985361"/>
            <a:ext cx="7560945" cy="2048113"/>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Petrona Bold" pitchFamily="34" charset="0"/>
                <a:ea typeface="Petrona Bold" pitchFamily="34" charset="-122"/>
                <a:cs typeface="Petrona Bold" pitchFamily="34" charset="-120"/>
              </a:rPr>
              <a:t>Введение в AdaBoost</a:t>
            </a:r>
            <a:endParaRPr lang="en-US" sz="6450" dirty="0"/>
          </a:p>
        </p:txBody>
      </p:sp>
      <p:sp>
        <p:nvSpPr>
          <p:cNvPr id="4" name="Text 1"/>
          <p:cNvSpPr/>
          <p:nvPr/>
        </p:nvSpPr>
        <p:spPr>
          <a:xfrm>
            <a:off x="791528" y="3372683"/>
            <a:ext cx="7560945" cy="2170271"/>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Times New Roman" panose="02020603050405020304" pitchFamily="18" charset="0"/>
              </a:rPr>
              <a:t>AdaBoost, сокращенно от Adaptive Boosting, - это алгоритм машинного обучения, который объединяет множество "слабых" классификаторов для создания одного "сильного" классификатора. Он работает, последовательно обучая слабые классификаторы, где каждый последующий классификатор сосредоточен на ошибках предыдущих классификаторов.</a:t>
            </a:r>
            <a:endParaRPr lang="en-US" sz="1750" dirty="0"/>
          </a:p>
        </p:txBody>
      </p:sp>
      <p:sp>
        <p:nvSpPr>
          <p:cNvPr id="5" name="Text 2"/>
          <p:cNvSpPr/>
          <p:nvPr/>
        </p:nvSpPr>
        <p:spPr>
          <a:xfrm>
            <a:off x="791528" y="5797272"/>
            <a:ext cx="7560945" cy="1446848"/>
          </a:xfrm>
          <a:prstGeom prst="rect">
            <a:avLst/>
          </a:prstGeom>
          <a:noFill/>
          <a:ln/>
        </p:spPr>
        <p:txBody>
          <a:bodyPr wrap="square" lIns="0" tIns="0" rIns="0" bIns="0" rtlCol="0" anchor="t"/>
          <a:lstStyle/>
          <a:p>
            <a:pPr marL="0" indent="0">
              <a:lnSpc>
                <a:spcPts val="2800"/>
              </a:lnSpc>
              <a:buNone/>
            </a:pPr>
            <a:r>
              <a:rPr lang="en-US" sz="1750" dirty="0">
                <a:solidFill>
                  <a:srgbClr val="272525"/>
                </a:solidFill>
                <a:latin typeface="Inter" pitchFamily="34" charset="0"/>
                <a:ea typeface="Inter" pitchFamily="34" charset="-122"/>
                <a:cs typeface="Inter" pitchFamily="34" charset="-120"/>
              </a:rPr>
              <a:t>AdaBoost особенно эффективен в решении задач классификации, где набор данных может </a:t>
            </a:r>
            <a:r>
              <a:rPr lang="en-US" sz="1750" dirty="0" err="1">
                <a:solidFill>
                  <a:srgbClr val="272525"/>
                </a:solidFill>
                <a:latin typeface="Inter" pitchFamily="34" charset="0"/>
                <a:ea typeface="Inter" pitchFamily="34" charset="-122"/>
                <a:cs typeface="Inter" pitchFamily="34" charset="-120"/>
              </a:rPr>
              <a:t>быть</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сложным</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Он</a:t>
            </a:r>
            <a:r>
              <a:rPr lang="en-US" sz="1750" dirty="0">
                <a:solidFill>
                  <a:srgbClr val="272525"/>
                </a:solidFill>
                <a:latin typeface="Inter" pitchFamily="34" charset="0"/>
                <a:ea typeface="Inter" pitchFamily="34" charset="-122"/>
                <a:cs typeface="Inter" pitchFamily="34" charset="-120"/>
              </a:rPr>
              <a:t> также известен своей простотой реализации и устойчивостью к переобучению.</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059061"/>
            <a:ext cx="7415927" cy="1117997"/>
          </a:xfrm>
          <a:prstGeom prst="rect">
            <a:avLst/>
          </a:prstGeom>
          <a:noFill/>
          <a:ln/>
        </p:spPr>
        <p:txBody>
          <a:bodyPr wrap="none" lIns="0" tIns="0" rIns="0" bIns="0" rtlCol="0" anchor="t"/>
          <a:lstStyle/>
          <a:p>
            <a:pPr marL="0" indent="0">
              <a:lnSpc>
                <a:spcPts val="8800"/>
              </a:lnSpc>
              <a:buNone/>
            </a:pPr>
            <a:r>
              <a:rPr lang="en-US" sz="7000" b="1" dirty="0" err="1">
                <a:solidFill>
                  <a:srgbClr val="000000"/>
                </a:solidFill>
                <a:latin typeface="Petrona Bold" pitchFamily="34" charset="0"/>
                <a:ea typeface="Petrona Bold" pitchFamily="34" charset="-122"/>
                <a:cs typeface="Petrona Bold" pitchFamily="34" charset="-120"/>
              </a:rPr>
              <a:t>Заключени</a:t>
            </a:r>
            <a:r>
              <a:rPr lang="ru-RU" sz="7000" b="1" dirty="0">
                <a:solidFill>
                  <a:srgbClr val="000000"/>
                </a:solidFill>
                <a:latin typeface="Petrona Bold" pitchFamily="34" charset="0"/>
                <a:ea typeface="Petrona Bold" pitchFamily="34" charset="-122"/>
                <a:cs typeface="Petrona Bold" pitchFamily="34" charset="-120"/>
              </a:rPr>
              <a:t>е</a:t>
            </a:r>
            <a:endParaRPr lang="en-US" sz="7000" dirty="0"/>
          </a:p>
        </p:txBody>
      </p:sp>
      <p:sp>
        <p:nvSpPr>
          <p:cNvPr id="4" name="Text 1"/>
          <p:cNvSpPr/>
          <p:nvPr/>
        </p:nvSpPr>
        <p:spPr>
          <a:xfrm>
            <a:off x="864037" y="2547342"/>
            <a:ext cx="7415927"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AdaBoost — мощный алгоритм ансамблевого обучения, обладающий множеством преимуществ. Он способен создавать точные прогнозные модели, даже при работе с шумными или сложными данными. AdaBoost также прост в реализации и может быть настроен для решения различных задач классификации и регрессии.</a:t>
            </a:r>
            <a:endParaRPr lang="en-US" sz="1900" dirty="0"/>
          </a:p>
        </p:txBody>
      </p:sp>
      <p:sp>
        <p:nvSpPr>
          <p:cNvPr id="5" name="Text 2"/>
          <p:cNvSpPr/>
          <p:nvPr/>
        </p:nvSpPr>
        <p:spPr>
          <a:xfrm>
            <a:off x="864037" y="5195292"/>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Однако у AdaBoost есть и ограничения. Он может быть чувствителен к выбросам в данных, а также подвержен переобучению. Важно выбирать оптимальные параметры и проводить тщательную настройку модели для достижения наилучших результатов.</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76262"/>
          </a:xfrm>
          <a:prstGeom prst="rect">
            <a:avLst/>
          </a:prstGeom>
        </p:spPr>
      </p:pic>
      <p:sp>
        <p:nvSpPr>
          <p:cNvPr id="3" name="Text 0"/>
          <p:cNvSpPr/>
          <p:nvPr/>
        </p:nvSpPr>
        <p:spPr>
          <a:xfrm>
            <a:off x="693301" y="3021449"/>
            <a:ext cx="8259127" cy="650081"/>
          </a:xfrm>
          <a:prstGeom prst="rect">
            <a:avLst/>
          </a:prstGeom>
          <a:noFill/>
          <a:ln/>
        </p:spPr>
        <p:txBody>
          <a:bodyPr wrap="none" lIns="0" tIns="0" rIns="0" bIns="0" rtlCol="0" anchor="t"/>
          <a:lstStyle/>
          <a:p>
            <a:pPr marL="0" indent="0">
              <a:lnSpc>
                <a:spcPts val="5100"/>
              </a:lnSpc>
              <a:buNone/>
            </a:pPr>
            <a:r>
              <a:rPr lang="en-US" sz="4050" b="1" dirty="0">
                <a:solidFill>
                  <a:srgbClr val="000000"/>
                </a:solidFill>
                <a:latin typeface="Petrona Bold" pitchFamily="34" charset="0"/>
                <a:ea typeface="Petrona Bold" pitchFamily="34" charset="-122"/>
                <a:cs typeface="Petrona Bold" pitchFamily="34" charset="-120"/>
              </a:rPr>
              <a:t>Резюме и ключевые моменты</a:t>
            </a:r>
            <a:endParaRPr lang="en-US" sz="4050" dirty="0"/>
          </a:p>
        </p:txBody>
      </p:sp>
      <p:sp>
        <p:nvSpPr>
          <p:cNvPr id="4" name="Shape 1"/>
          <p:cNvSpPr/>
          <p:nvPr/>
        </p:nvSpPr>
        <p:spPr>
          <a:xfrm>
            <a:off x="693301" y="3968591"/>
            <a:ext cx="4282559" cy="3715703"/>
          </a:xfrm>
          <a:prstGeom prst="roundRect">
            <a:avLst>
              <a:gd name="adj" fmla="val 2239"/>
            </a:avLst>
          </a:prstGeom>
          <a:solidFill>
            <a:srgbClr val="CCEEFF"/>
          </a:solidFill>
          <a:ln w="7620">
            <a:solidFill>
              <a:srgbClr val="B2D4E5"/>
            </a:solidFill>
            <a:prstDash val="solid"/>
          </a:ln>
        </p:spPr>
      </p:sp>
      <p:sp>
        <p:nvSpPr>
          <p:cNvPr id="5" name="Text 2"/>
          <p:cNvSpPr/>
          <p:nvPr/>
        </p:nvSpPr>
        <p:spPr>
          <a:xfrm>
            <a:off x="898922" y="4174212"/>
            <a:ext cx="3871317" cy="650081"/>
          </a:xfrm>
          <a:prstGeom prst="rect">
            <a:avLst/>
          </a:prstGeom>
          <a:noFill/>
          <a:ln/>
        </p:spPr>
        <p:txBody>
          <a:bodyPr wrap="square" lIns="0" tIns="0" rIns="0" bIns="0" rtlCol="0" anchor="t"/>
          <a:lstStyle/>
          <a:p>
            <a:pPr marL="0" indent="0">
              <a:lnSpc>
                <a:spcPts val="2550"/>
              </a:lnSpc>
              <a:buNone/>
            </a:pPr>
            <a:r>
              <a:rPr lang="en-US" sz="2000" b="1" dirty="0">
                <a:solidFill>
                  <a:srgbClr val="272525"/>
                </a:solidFill>
                <a:latin typeface="Petrona Bold" pitchFamily="34" charset="0"/>
                <a:ea typeface="Petrona Bold" pitchFamily="34" charset="-122"/>
                <a:cs typeface="Petrona Bold" pitchFamily="34" charset="-120"/>
              </a:rPr>
              <a:t>AdaBoost - эффективный алгоритм</a:t>
            </a:r>
            <a:endParaRPr lang="en-US" sz="2000" dirty="0"/>
          </a:p>
        </p:txBody>
      </p:sp>
      <p:sp>
        <p:nvSpPr>
          <p:cNvPr id="6" name="Text 3"/>
          <p:cNvSpPr/>
          <p:nvPr/>
        </p:nvSpPr>
        <p:spPr>
          <a:xfrm>
            <a:off x="898922" y="4943118"/>
            <a:ext cx="3871317" cy="2535555"/>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AdaBoost - мощный алгоритм ансамблевого обучения. Он сочетает в себе множество слабых классификаторов, чтобы получить сильный предсказатель. AdaBoost адаптивно корректирует веса объектов, фокусируясь на ошибках предыдущих классификаторов.</a:t>
            </a:r>
            <a:endParaRPr lang="en-US" sz="1550" dirty="0"/>
          </a:p>
        </p:txBody>
      </p:sp>
      <p:sp>
        <p:nvSpPr>
          <p:cNvPr id="7" name="Shape 4"/>
          <p:cNvSpPr/>
          <p:nvPr/>
        </p:nvSpPr>
        <p:spPr>
          <a:xfrm>
            <a:off x="5173861" y="3968591"/>
            <a:ext cx="4282559" cy="3715703"/>
          </a:xfrm>
          <a:prstGeom prst="roundRect">
            <a:avLst>
              <a:gd name="adj" fmla="val 2239"/>
            </a:avLst>
          </a:prstGeom>
          <a:solidFill>
            <a:srgbClr val="CCEEFF"/>
          </a:solidFill>
          <a:ln w="7620">
            <a:solidFill>
              <a:srgbClr val="B2D4E5"/>
            </a:solidFill>
            <a:prstDash val="solid"/>
          </a:ln>
        </p:spPr>
      </p:sp>
      <p:sp>
        <p:nvSpPr>
          <p:cNvPr id="8" name="Text 5"/>
          <p:cNvSpPr/>
          <p:nvPr/>
        </p:nvSpPr>
        <p:spPr>
          <a:xfrm>
            <a:off x="5379482" y="4174212"/>
            <a:ext cx="3871317" cy="650081"/>
          </a:xfrm>
          <a:prstGeom prst="rect">
            <a:avLst/>
          </a:prstGeom>
          <a:noFill/>
          <a:ln/>
        </p:spPr>
        <p:txBody>
          <a:bodyPr wrap="square" lIns="0" tIns="0" rIns="0" bIns="0" rtlCol="0" anchor="t"/>
          <a:lstStyle/>
          <a:p>
            <a:pPr marL="0" indent="0">
              <a:lnSpc>
                <a:spcPts val="2550"/>
              </a:lnSpc>
              <a:buNone/>
            </a:pPr>
            <a:r>
              <a:rPr lang="en-US" sz="2000" b="1" dirty="0">
                <a:solidFill>
                  <a:srgbClr val="272525"/>
                </a:solidFill>
                <a:latin typeface="Petrona Bold" pitchFamily="34" charset="0"/>
                <a:ea typeface="Petrona Bold" pitchFamily="34" charset="-122"/>
                <a:cs typeface="Petrona Bold" pitchFamily="34" charset="-120"/>
              </a:rPr>
              <a:t>Преимущества и недостатки</a:t>
            </a:r>
            <a:endParaRPr lang="en-US" sz="2000" dirty="0"/>
          </a:p>
        </p:txBody>
      </p:sp>
      <p:sp>
        <p:nvSpPr>
          <p:cNvPr id="9" name="Text 6"/>
          <p:cNvSpPr/>
          <p:nvPr/>
        </p:nvSpPr>
        <p:spPr>
          <a:xfrm>
            <a:off x="5379482" y="4943118"/>
            <a:ext cx="3871317" cy="1901666"/>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AdaBoost предлагает высокую точность и устойчивость к переобучению. Однако он может быть чувствителен к выбросам данных и иметь высокую сложность при обработке больших наборов.</a:t>
            </a:r>
            <a:endParaRPr lang="en-US" sz="1550" dirty="0"/>
          </a:p>
        </p:txBody>
      </p:sp>
      <p:sp>
        <p:nvSpPr>
          <p:cNvPr id="10" name="Shape 7"/>
          <p:cNvSpPr/>
          <p:nvPr/>
        </p:nvSpPr>
        <p:spPr>
          <a:xfrm>
            <a:off x="9654421" y="3968591"/>
            <a:ext cx="4282559" cy="3715703"/>
          </a:xfrm>
          <a:prstGeom prst="roundRect">
            <a:avLst>
              <a:gd name="adj" fmla="val 2239"/>
            </a:avLst>
          </a:prstGeom>
          <a:solidFill>
            <a:srgbClr val="CCEEFF"/>
          </a:solidFill>
          <a:ln w="7620">
            <a:solidFill>
              <a:srgbClr val="B2D4E5"/>
            </a:solidFill>
            <a:prstDash val="solid"/>
          </a:ln>
        </p:spPr>
      </p:sp>
      <p:sp>
        <p:nvSpPr>
          <p:cNvPr id="11" name="Text 8"/>
          <p:cNvSpPr/>
          <p:nvPr/>
        </p:nvSpPr>
        <p:spPr>
          <a:xfrm>
            <a:off x="9860042" y="4174212"/>
            <a:ext cx="3871317" cy="650081"/>
          </a:xfrm>
          <a:prstGeom prst="rect">
            <a:avLst/>
          </a:prstGeom>
          <a:noFill/>
          <a:ln/>
        </p:spPr>
        <p:txBody>
          <a:bodyPr wrap="square" lIns="0" tIns="0" rIns="0" bIns="0" rtlCol="0" anchor="t"/>
          <a:lstStyle/>
          <a:p>
            <a:pPr marL="0" indent="0">
              <a:lnSpc>
                <a:spcPts val="2550"/>
              </a:lnSpc>
              <a:buNone/>
            </a:pPr>
            <a:r>
              <a:rPr lang="en-US" sz="2000" b="1" dirty="0">
                <a:solidFill>
                  <a:srgbClr val="272525"/>
                </a:solidFill>
                <a:latin typeface="Petrona Bold" pitchFamily="34" charset="0"/>
                <a:ea typeface="Petrona Bold" pitchFamily="34" charset="-122"/>
                <a:cs typeface="Petrona Bold" pitchFamily="34" charset="-120"/>
              </a:rPr>
              <a:t>Применение в реальных задачах</a:t>
            </a:r>
            <a:endParaRPr lang="en-US" sz="2000" dirty="0"/>
          </a:p>
        </p:txBody>
      </p:sp>
      <p:sp>
        <p:nvSpPr>
          <p:cNvPr id="12" name="Text 9"/>
          <p:cNvSpPr/>
          <p:nvPr/>
        </p:nvSpPr>
        <p:spPr>
          <a:xfrm>
            <a:off x="9860042" y="4943118"/>
            <a:ext cx="3871317" cy="1901666"/>
          </a:xfrm>
          <a:prstGeom prst="rect">
            <a:avLst/>
          </a:prstGeom>
          <a:noFill/>
          <a:ln/>
        </p:spPr>
        <p:txBody>
          <a:bodyPr wrap="square" lIns="0" tIns="0" rIns="0" bIns="0" rtlCol="0" anchor="t"/>
          <a:lstStyle/>
          <a:p>
            <a:pPr marL="0" indent="0">
              <a:lnSpc>
                <a:spcPts val="2450"/>
              </a:lnSpc>
              <a:buNone/>
            </a:pPr>
            <a:r>
              <a:rPr lang="en-US" sz="1550" dirty="0">
                <a:solidFill>
                  <a:srgbClr val="272525"/>
                </a:solidFill>
                <a:latin typeface="Inter" pitchFamily="34" charset="0"/>
                <a:ea typeface="Inter" pitchFamily="34" charset="-122"/>
                <a:cs typeface="Inter" pitchFamily="34" charset="-120"/>
              </a:rPr>
              <a:t>AdaBoost успешно применяется в различных задачах, таких как распознавание лиц, классификация изображений и обнаружение объектов. Он является популярным инструментом в машинном обучении.</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64037" y="1059061"/>
            <a:ext cx="7415927" cy="1117997"/>
          </a:xfrm>
          <a:prstGeom prst="rect">
            <a:avLst/>
          </a:prstGeom>
          <a:noFill/>
          <a:ln/>
        </p:spPr>
        <p:txBody>
          <a:bodyPr wrap="none" lIns="0" tIns="0" rIns="0" bIns="0" rtlCol="0" anchor="t"/>
          <a:lstStyle/>
          <a:p>
            <a:pPr marL="0" indent="0">
              <a:lnSpc>
                <a:spcPts val="8800"/>
              </a:lnSpc>
              <a:buNone/>
            </a:pPr>
            <a:r>
              <a:rPr lang="ru-RU" sz="7000" b="1" dirty="0">
                <a:solidFill>
                  <a:srgbClr val="000000"/>
                </a:solidFill>
                <a:ea typeface="Petrona Bold" pitchFamily="34" charset="-122"/>
              </a:rPr>
              <a:t>Источники</a:t>
            </a:r>
            <a:endParaRPr lang="en-US" sz="7000" dirty="0">
              <a:latin typeface="Petrona" pitchFamily="2" charset="0"/>
            </a:endParaRPr>
          </a:p>
        </p:txBody>
      </p:sp>
      <p:sp>
        <p:nvSpPr>
          <p:cNvPr id="4" name="Text 1"/>
          <p:cNvSpPr/>
          <p:nvPr/>
        </p:nvSpPr>
        <p:spPr>
          <a:xfrm>
            <a:off x="864037" y="2547342"/>
            <a:ext cx="12960247" cy="4719732"/>
          </a:xfrm>
          <a:prstGeom prst="rect">
            <a:avLst/>
          </a:prstGeom>
          <a:noFill/>
          <a:ln/>
        </p:spPr>
        <p:txBody>
          <a:bodyPr wrap="square" lIns="0" tIns="0" rIns="0" bIns="0" rtlCol="0" anchor="t"/>
          <a:lstStyle/>
          <a:p>
            <a:pPr>
              <a:lnSpc>
                <a:spcPts val="3100"/>
              </a:lnSpc>
            </a:pPr>
            <a:r>
              <a:rPr lang="en-US" sz="2000" b="1" dirty="0"/>
              <a:t>1. </a:t>
            </a:r>
            <a:r>
              <a:rPr lang="en-US" sz="2000" b="1" dirty="0" err="1"/>
              <a:t>Schapire</a:t>
            </a:r>
            <a:r>
              <a:rPr lang="en-US" sz="2000" b="1" dirty="0"/>
              <a:t>, R. E. (2003).</a:t>
            </a:r>
            <a:r>
              <a:rPr lang="en-US" sz="2000" dirty="0"/>
              <a:t> "The Boosting Approach to Machine Learning: An Overview." </a:t>
            </a:r>
            <a:r>
              <a:rPr lang="en-US" sz="2000" i="1" dirty="0"/>
              <a:t>MSRI Workshop on Nonlinear Estimation and Classification</a:t>
            </a:r>
            <a:endParaRPr lang="ru-RU" sz="2000" i="1" dirty="0"/>
          </a:p>
          <a:p>
            <a:pPr>
              <a:lnSpc>
                <a:spcPts val="3100"/>
              </a:lnSpc>
            </a:pPr>
            <a:r>
              <a:rPr lang="en-US" sz="2000" b="1" dirty="0"/>
              <a:t>2. Freund, Y., &amp; </a:t>
            </a:r>
            <a:r>
              <a:rPr lang="en-US" sz="2000" b="1" dirty="0" err="1"/>
              <a:t>Schapire</a:t>
            </a:r>
            <a:r>
              <a:rPr lang="en-US" sz="2000" b="1" dirty="0"/>
              <a:t>, R. E. (1997).</a:t>
            </a:r>
            <a:r>
              <a:rPr lang="en-US" sz="2000" dirty="0"/>
              <a:t> "A Decision-Theoretic Generalization of On-Line Learning and an Application to Boosting." </a:t>
            </a:r>
            <a:r>
              <a:rPr lang="en-US" sz="2000" i="1" dirty="0"/>
              <a:t>Journal of Computer and System Sciences</a:t>
            </a:r>
            <a:endParaRPr lang="ru-RU" sz="2000" i="1" dirty="0"/>
          </a:p>
          <a:p>
            <a:pPr>
              <a:lnSpc>
                <a:spcPts val="3100"/>
              </a:lnSpc>
            </a:pPr>
            <a:r>
              <a:rPr lang="en-US" sz="2000" b="1" i="1" dirty="0">
                <a:hlinkClick r:id="rId3">
                  <a:extLst>
                    <a:ext uri="{A12FA001-AC4F-418D-AE19-62706E023703}">
                      <ahyp:hlinkClr xmlns:ahyp="http://schemas.microsoft.com/office/drawing/2018/hyperlinkcolor" val="tx"/>
                    </a:ext>
                  </a:extLst>
                </a:hlinkClick>
              </a:rPr>
              <a:t>3</a:t>
            </a:r>
            <a:r>
              <a:rPr lang="en-US" sz="2000" i="1" dirty="0">
                <a:solidFill>
                  <a:srgbClr val="0563C1"/>
                </a:solidFill>
                <a:hlinkClick r:id="rId3">
                  <a:extLst>
                    <a:ext uri="{A12FA001-AC4F-418D-AE19-62706E023703}">
                      <ahyp:hlinkClr xmlns:ahyp="http://schemas.microsoft.com/office/drawing/2018/hyperlinkcolor" val="tx"/>
                    </a:ext>
                  </a:extLst>
                </a:hlinkClick>
              </a:rPr>
              <a:t>. https://en.wikipedia.org/wiki/AdaBoost</a:t>
            </a:r>
            <a:r>
              <a:rPr lang="en-US" sz="2000" i="1" dirty="0"/>
              <a:t> </a:t>
            </a:r>
            <a:endParaRPr lang="ru-RU" sz="2000" i="1" dirty="0"/>
          </a:p>
          <a:p>
            <a:pPr>
              <a:lnSpc>
                <a:spcPts val="3100"/>
              </a:lnSpc>
            </a:pPr>
            <a:endParaRPr lang="ru-RU" sz="2000" i="1" dirty="0"/>
          </a:p>
          <a:p>
            <a:pPr>
              <a:lnSpc>
                <a:spcPts val="3100"/>
              </a:lnSpc>
            </a:pPr>
            <a:endParaRPr lang="en-US" sz="1900" dirty="0"/>
          </a:p>
        </p:txBody>
      </p:sp>
    </p:spTree>
    <p:extLst>
      <p:ext uri="{BB962C8B-B14F-4D97-AF65-F5344CB8AC3E}">
        <p14:creationId xmlns:p14="http://schemas.microsoft.com/office/powerpoint/2010/main" val="730386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581507"/>
            <a:ext cx="11626691" cy="809982"/>
          </a:xfrm>
          <a:prstGeom prst="rect">
            <a:avLst/>
          </a:prstGeom>
          <a:noFill/>
          <a:ln/>
        </p:spPr>
        <p:txBody>
          <a:bodyPr wrap="none" lIns="0" tIns="0" rIns="0" bIns="0" rtlCol="0" anchor="t"/>
          <a:lstStyle/>
          <a:p>
            <a:pPr marL="0" indent="0">
              <a:lnSpc>
                <a:spcPts val="6350"/>
              </a:lnSpc>
              <a:buNone/>
            </a:pPr>
            <a:r>
              <a:rPr lang="en-US" sz="5100" b="1" dirty="0">
                <a:solidFill>
                  <a:srgbClr val="000000"/>
                </a:solidFill>
                <a:latin typeface="Petrona Bold" pitchFamily="34" charset="0"/>
                <a:ea typeface="Petrona Bold" pitchFamily="34" charset="-122"/>
                <a:cs typeface="Petrona Bold" pitchFamily="34" charset="-120"/>
              </a:rPr>
              <a:t>Что такое ансамблевое обучение?</a:t>
            </a:r>
            <a:endParaRPr lang="en-US" sz="5100" dirty="0"/>
          </a:p>
        </p:txBody>
      </p:sp>
      <p:sp>
        <p:nvSpPr>
          <p:cNvPr id="3" name="Text 1"/>
          <p:cNvSpPr/>
          <p:nvPr/>
        </p:nvSpPr>
        <p:spPr>
          <a:xfrm>
            <a:off x="864037" y="3008590"/>
            <a:ext cx="3959781"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Объединение моделей</a:t>
            </a:r>
            <a:endParaRPr lang="en-US" sz="2550" dirty="0"/>
          </a:p>
        </p:txBody>
      </p:sp>
      <p:sp>
        <p:nvSpPr>
          <p:cNvPr id="4" name="Text 2"/>
          <p:cNvSpPr/>
          <p:nvPr/>
        </p:nvSpPr>
        <p:spPr>
          <a:xfrm>
            <a:off x="864037" y="3660458"/>
            <a:ext cx="6150054" cy="276534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Ансамблевое обучение - это мощный подход в машинном обучении, который использует несколько моделей для решения одной задачи. Вместо того, чтобы полагаться на одну модель, ансамбль объединяет предсказания множества моделей, чтобы получить более точный результат.</a:t>
            </a:r>
            <a:endParaRPr lang="en-US" sz="1900" dirty="0"/>
          </a:p>
        </p:txBody>
      </p:sp>
      <p:sp>
        <p:nvSpPr>
          <p:cNvPr id="5" name="Text 3"/>
          <p:cNvSpPr/>
          <p:nvPr/>
        </p:nvSpPr>
        <p:spPr>
          <a:xfrm>
            <a:off x="7623929" y="3008590"/>
            <a:ext cx="4536758" cy="405051"/>
          </a:xfrm>
          <a:prstGeom prst="rect">
            <a:avLst/>
          </a:prstGeom>
          <a:noFill/>
          <a:ln/>
        </p:spPr>
        <p:txBody>
          <a:bodyPr wrap="none" lIns="0" tIns="0" rIns="0" bIns="0" rtlCol="0" anchor="t"/>
          <a:lstStyle/>
          <a:p>
            <a:pPr marL="0" indent="0">
              <a:lnSpc>
                <a:spcPts val="3150"/>
              </a:lnSpc>
              <a:buNone/>
            </a:pPr>
            <a:r>
              <a:rPr lang="en-US" sz="2550" b="1" dirty="0">
                <a:solidFill>
                  <a:srgbClr val="000000"/>
                </a:solidFill>
                <a:latin typeface="Petrona Bold" pitchFamily="34" charset="0"/>
                <a:ea typeface="Petrona Bold" pitchFamily="34" charset="-122"/>
                <a:cs typeface="Petrona Bold" pitchFamily="34" charset="-120"/>
              </a:rPr>
              <a:t>Преимущества ансамблей</a:t>
            </a:r>
            <a:endParaRPr lang="en-US" sz="2550" dirty="0"/>
          </a:p>
        </p:txBody>
      </p:sp>
      <p:sp>
        <p:nvSpPr>
          <p:cNvPr id="6" name="Text 4"/>
          <p:cNvSpPr/>
          <p:nvPr/>
        </p:nvSpPr>
        <p:spPr>
          <a:xfrm>
            <a:off x="7623929" y="3660458"/>
            <a:ext cx="6150054" cy="2370296"/>
          </a:xfrm>
          <a:prstGeom prst="rect">
            <a:avLst/>
          </a:prstGeom>
          <a:noFill/>
          <a:ln/>
        </p:spPr>
        <p:txBody>
          <a:bodyPr wrap="square" lIns="0" tIns="0" rIns="0" bIns="0" rtlCol="0" anchor="t"/>
          <a:lstStyle/>
          <a:p>
            <a:pPr marL="0" indent="0">
              <a:lnSpc>
                <a:spcPts val="3100"/>
              </a:lnSpc>
              <a:buNone/>
            </a:pPr>
            <a:r>
              <a:rPr lang="en-US" sz="1900" dirty="0">
                <a:solidFill>
                  <a:srgbClr val="272525"/>
                </a:solidFill>
                <a:latin typeface="Inter" pitchFamily="34" charset="0"/>
                <a:ea typeface="Inter" pitchFamily="34" charset="-122"/>
                <a:cs typeface="Inter" pitchFamily="34" charset="-120"/>
              </a:rPr>
              <a:t>Такой подход позволяет снизить риск переобучения, повысить устойчивость к шуму в данных и улучшить точность предсказаний. Ансамбли могут быть особенно эффективны, когда отдельные модели имеют разные сильные и слабые стороны.</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849868" y="667703"/>
            <a:ext cx="7444264" cy="1593533"/>
          </a:xfrm>
          <a:prstGeom prst="rect">
            <a:avLst/>
          </a:prstGeom>
          <a:noFill/>
          <a:ln/>
        </p:spPr>
        <p:txBody>
          <a:bodyPr wrap="square" lIns="0" tIns="0" rIns="0" bIns="0" rtlCol="0" anchor="t"/>
          <a:lstStyle/>
          <a:p>
            <a:pPr marL="0" indent="0">
              <a:lnSpc>
                <a:spcPts val="6250"/>
              </a:lnSpc>
              <a:buNone/>
            </a:pPr>
            <a:r>
              <a:rPr lang="en-US" sz="5000" b="1" dirty="0">
                <a:solidFill>
                  <a:srgbClr val="000000"/>
                </a:solidFill>
                <a:latin typeface="Petrona Bold" pitchFamily="34" charset="0"/>
                <a:ea typeface="Petrona Bold" pitchFamily="34" charset="-122"/>
                <a:cs typeface="Petrona Bold" pitchFamily="34" charset="-120"/>
              </a:rPr>
              <a:t>Основная идея AdaBoost</a:t>
            </a:r>
            <a:endParaRPr lang="en-US" sz="5000" dirty="0"/>
          </a:p>
        </p:txBody>
      </p:sp>
      <p:sp>
        <p:nvSpPr>
          <p:cNvPr id="4" name="Text 1"/>
          <p:cNvSpPr/>
          <p:nvPr/>
        </p:nvSpPr>
        <p:spPr>
          <a:xfrm>
            <a:off x="849868" y="2625447"/>
            <a:ext cx="7444264" cy="1943100"/>
          </a:xfrm>
          <a:prstGeom prst="rect">
            <a:avLst/>
          </a:prstGeom>
          <a:noFill/>
          <a:ln/>
        </p:spPr>
        <p:txBody>
          <a:bodyPr wrap="square" lIns="0" tIns="0" rIns="0" bIns="0" rtlCol="0" anchor="t"/>
          <a:lstStyle/>
          <a:p>
            <a:pPr marL="0" indent="0">
              <a:lnSpc>
                <a:spcPts val="3050"/>
              </a:lnSpc>
              <a:buNone/>
            </a:pPr>
            <a:r>
              <a:rPr lang="en-US" sz="1900" dirty="0">
                <a:solidFill>
                  <a:srgbClr val="272525"/>
                </a:solidFill>
                <a:latin typeface="Inter" pitchFamily="34" charset="0"/>
                <a:ea typeface="Inter" pitchFamily="34" charset="-122"/>
                <a:cs typeface="Inter" pitchFamily="34" charset="-120"/>
              </a:rPr>
              <a:t>AdaBoost (Adaptive Boosting) - это алгоритм машинного обучения, который использует ансамблевое обучение для повышения точности классификации. Он работает путем создания ансамбля слабых классификаторов, каждый из которых немного лучше случайного.</a:t>
            </a:r>
            <a:endParaRPr lang="en-US" sz="1900" dirty="0"/>
          </a:p>
        </p:txBody>
      </p:sp>
      <p:sp>
        <p:nvSpPr>
          <p:cNvPr id="5" name="Text 2"/>
          <p:cNvSpPr/>
          <p:nvPr/>
        </p:nvSpPr>
        <p:spPr>
          <a:xfrm>
            <a:off x="849868" y="4841677"/>
            <a:ext cx="7444264" cy="2720340"/>
          </a:xfrm>
          <a:prstGeom prst="rect">
            <a:avLst/>
          </a:prstGeom>
          <a:noFill/>
          <a:ln/>
        </p:spPr>
        <p:txBody>
          <a:bodyPr wrap="square" lIns="0" tIns="0" rIns="0" bIns="0" rtlCol="0" anchor="t"/>
          <a:lstStyle/>
          <a:p>
            <a:pPr marL="0" indent="0">
              <a:lnSpc>
                <a:spcPts val="3050"/>
              </a:lnSpc>
              <a:buNone/>
            </a:pPr>
            <a:r>
              <a:rPr lang="en-US" sz="1900" dirty="0">
                <a:solidFill>
                  <a:srgbClr val="272525"/>
                </a:solidFill>
                <a:latin typeface="Inter" pitchFamily="34" charset="0"/>
                <a:ea typeface="Inter" pitchFamily="34" charset="-122"/>
                <a:cs typeface="Inter" pitchFamily="34" charset="-120"/>
              </a:rPr>
              <a:t>Основная идея AdaBoost заключается в том, что путем комбинирования множества слабых классификаторов можно получить более точный и надежный результат, чем любой из них по отдельности. Алгоритм адаптирует веса каждого классификатора в зависимости от его точности, уделяя больше внимания тем классификаторам, которые демонстрируют </a:t>
            </a:r>
            <a:r>
              <a:rPr lang="ru-RU" sz="1900" dirty="0">
                <a:solidFill>
                  <a:srgbClr val="272525"/>
                </a:solidFill>
                <a:latin typeface="Inter" pitchFamily="34" charset="0"/>
                <a:ea typeface="Inter" pitchFamily="34" charset="-122"/>
                <a:cs typeface="Inter" pitchFamily="34" charset="-120"/>
              </a:rPr>
              <a:t>худшую</a:t>
            </a:r>
            <a:r>
              <a:rPr lang="en-US" sz="1900" dirty="0">
                <a:solidFill>
                  <a:srgbClr val="272525"/>
                </a:solidFill>
                <a:latin typeface="Inter" pitchFamily="34" charset="0"/>
                <a:ea typeface="Inter" pitchFamily="34" charset="-122"/>
                <a:cs typeface="Inter" pitchFamily="34" charset="-120"/>
              </a:rPr>
              <a:t> производительность.</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470266" y="385524"/>
            <a:ext cx="7452360" cy="684848"/>
          </a:xfrm>
          <a:prstGeom prst="rect">
            <a:avLst/>
          </a:prstGeom>
          <a:noFill/>
          <a:ln/>
        </p:spPr>
        <p:txBody>
          <a:bodyPr wrap="none" lIns="0" tIns="0" rIns="0" bIns="0" rtlCol="0" anchor="t"/>
          <a:lstStyle/>
          <a:p>
            <a:pPr marL="0" indent="0" algn="ctr">
              <a:lnSpc>
                <a:spcPts val="5350"/>
              </a:lnSpc>
              <a:buNone/>
            </a:pPr>
            <a:r>
              <a:rPr lang="en-US" sz="4300" dirty="0">
                <a:latin typeface="Petrona" pitchFamily="2" charset="0"/>
              </a:rPr>
              <a:t>Boosting </a:t>
            </a:r>
          </a:p>
        </p:txBody>
      </p:sp>
      <mc:AlternateContent xmlns:mc="http://schemas.openxmlformats.org/markup-compatibility/2006" xmlns:a14="http://schemas.microsoft.com/office/drawing/2010/main">
        <mc:Choice Requires="a14">
          <p:sp>
            <p:nvSpPr>
              <p:cNvPr id="3" name="Text 1"/>
              <p:cNvSpPr/>
              <p:nvPr/>
            </p:nvSpPr>
            <p:spPr>
              <a:xfrm>
                <a:off x="907852" y="1369016"/>
                <a:ext cx="13408462" cy="5589923"/>
              </a:xfrm>
              <a:prstGeom prst="rect">
                <a:avLst/>
              </a:prstGeom>
              <a:noFill/>
              <a:ln/>
            </p:spPr>
            <p:txBody>
              <a:bodyPr wrap="square" lIns="0" tIns="0" rIns="0" bIns="0" rtlCol="0" anchor="t"/>
              <a:lstStyle/>
              <a:p>
                <a:pPr>
                  <a:lnSpc>
                    <a:spcPts val="2600"/>
                  </a:lnSpc>
                </a:pPr>
                <a14:m>
                  <m:oMath xmlns:m="http://schemas.openxmlformats.org/officeDocument/2006/math">
                    <m:r>
                      <a:rPr lang="en-US" sz="2800" b="0" i="1" smtClean="0">
                        <a:latin typeface="Cambria Math" panose="02040503050406030204" pitchFamily="18" charset="0"/>
                      </a:rPr>
                      <m:t>                  </m:t>
                    </m:r>
                    <m:r>
                      <a:rPr lang="ru-BY" sz="2800" i="1">
                        <a:latin typeface="Cambria Math" panose="02040503050406030204" pitchFamily="18" charset="0"/>
                      </a:rPr>
                      <m:t>𝑎</m:t>
                    </m:r>
                    <m:d>
                      <m:dPr>
                        <m:ctrlPr>
                          <a:rPr lang="ru-BY" sz="2800" i="1">
                            <a:latin typeface="Cambria Math" panose="02040503050406030204" pitchFamily="18" charset="0"/>
                          </a:rPr>
                        </m:ctrlPr>
                      </m:dPr>
                      <m:e>
                        <m:r>
                          <a:rPr lang="ru-BY" sz="2800" i="1">
                            <a:latin typeface="Cambria Math" panose="02040503050406030204" pitchFamily="18" charset="0"/>
                          </a:rPr>
                          <m:t>𝑥</m:t>
                        </m:r>
                      </m:e>
                    </m:d>
                    <m:r>
                      <a:rPr lang="ru-BY" sz="2800" i="1">
                        <a:latin typeface="Cambria Math" panose="02040503050406030204" pitchFamily="18" charset="0"/>
                      </a:rPr>
                      <m:t>=</m:t>
                    </m:r>
                    <m:nary>
                      <m:naryPr>
                        <m:chr m:val="∑"/>
                        <m:limLoc m:val="undOvr"/>
                        <m:ctrlPr>
                          <a:rPr lang="ru-BY" sz="2800" i="1">
                            <a:latin typeface="Cambria Math" panose="02040503050406030204" pitchFamily="18" charset="0"/>
                          </a:rPr>
                        </m:ctrlPr>
                      </m:naryPr>
                      <m:sub>
                        <m:r>
                          <a:rPr lang="ru-BY" sz="2800" i="1">
                            <a:latin typeface="Cambria Math" panose="02040503050406030204" pitchFamily="18" charset="0"/>
                          </a:rPr>
                          <m:t>𝑡</m:t>
                        </m:r>
                        <m:r>
                          <a:rPr lang="ru-BY" sz="2800" i="1">
                            <a:latin typeface="Cambria Math" panose="02040503050406030204" pitchFamily="18" charset="0"/>
                          </a:rPr>
                          <m:t>=1</m:t>
                        </m:r>
                      </m:sub>
                      <m:sup>
                        <m:r>
                          <a:rPr lang="ru-BY" sz="2800" i="1">
                            <a:latin typeface="Cambria Math" panose="02040503050406030204" pitchFamily="18" charset="0"/>
                          </a:rPr>
                          <m:t>𝑇</m:t>
                        </m:r>
                      </m:sup>
                      <m:e>
                        <m:sSub>
                          <m:sSubPr>
                            <m:ctrlPr>
                              <a:rPr lang="ru-BY" sz="2800" i="1">
                                <a:latin typeface="Cambria Math" panose="02040503050406030204" pitchFamily="18" charset="0"/>
                              </a:rPr>
                            </m:ctrlPr>
                          </m:sSubPr>
                          <m:e>
                            <m:r>
                              <a:rPr lang="ru-BY" sz="2800" i="1">
                                <a:latin typeface="Cambria Math" panose="02040503050406030204" pitchFamily="18" charset="0"/>
                              </a:rPr>
                              <m:t>𝑎</m:t>
                            </m:r>
                          </m:e>
                          <m:sub>
                            <m:r>
                              <a:rPr lang="ru-BY" sz="2800" i="1">
                                <a:latin typeface="Cambria Math" panose="02040503050406030204" pitchFamily="18" charset="0"/>
                              </a:rPr>
                              <m:t>𝑡</m:t>
                            </m:r>
                          </m:sub>
                        </m:sSub>
                        <m:sSub>
                          <m:sSubPr>
                            <m:ctrlPr>
                              <a:rPr lang="ru-BY" sz="2800" i="1">
                                <a:latin typeface="Cambria Math" panose="02040503050406030204" pitchFamily="18" charset="0"/>
                              </a:rPr>
                            </m:ctrlPr>
                          </m:sSubPr>
                          <m:e>
                            <m:r>
                              <a:rPr lang="ru-BY" sz="2800" i="1">
                                <a:latin typeface="Cambria Math" panose="02040503050406030204" pitchFamily="18" charset="0"/>
                              </a:rPr>
                              <m:t>𝑏</m:t>
                            </m:r>
                          </m:e>
                          <m:sub>
                            <m:r>
                              <a:rPr lang="ru-BY" sz="2800" i="1">
                                <a:latin typeface="Cambria Math" panose="02040503050406030204" pitchFamily="18" charset="0"/>
                              </a:rPr>
                              <m:t>𝑡</m:t>
                            </m:r>
                          </m:sub>
                        </m:sSub>
                        <m:r>
                          <a:rPr lang="ru-BY" sz="2800" i="1">
                            <a:latin typeface="Cambria Math" panose="02040503050406030204" pitchFamily="18" charset="0"/>
                          </a:rPr>
                          <m:t>(</m:t>
                        </m:r>
                        <m:r>
                          <a:rPr lang="ru-BY" sz="2800" i="1">
                            <a:latin typeface="Cambria Math" panose="02040503050406030204" pitchFamily="18" charset="0"/>
                          </a:rPr>
                          <m:t>𝑥</m:t>
                        </m:r>
                        <m:r>
                          <a:rPr lang="ru-BY" sz="2800" i="1">
                            <a:latin typeface="Cambria Math" panose="02040503050406030204" pitchFamily="18" charset="0"/>
                          </a:rPr>
                          <m:t>)</m:t>
                        </m:r>
                      </m:e>
                    </m:nary>
                  </m:oMath>
                </a14:m>
                <a:r>
                  <a:rPr lang="ru-BY" sz="2800" dirty="0"/>
                  <a:t>  </a:t>
                </a:r>
                <a:r>
                  <a:rPr lang="en-US" sz="2800" dirty="0"/>
                  <a:t>                                                        </a:t>
                </a:r>
                <a:r>
                  <a:rPr lang="ru-BY" sz="2800" dirty="0"/>
                  <a:t> </a:t>
                </a:r>
                <a14:m>
                  <m:oMath xmlns:m="http://schemas.openxmlformats.org/officeDocument/2006/math">
                    <m:sSub>
                      <m:sSubPr>
                        <m:ctrlPr>
                          <a:rPr lang="ru-BY" sz="2800" i="1">
                            <a:latin typeface="Cambria Math" panose="02040503050406030204" pitchFamily="18" charset="0"/>
                          </a:rPr>
                        </m:ctrlPr>
                      </m:sSubPr>
                      <m:e>
                        <m:r>
                          <a:rPr lang="ru-BY" sz="2800" i="1">
                            <a:latin typeface="Cambria Math" panose="02040503050406030204" pitchFamily="18" charset="0"/>
                          </a:rPr>
                          <m:t>𝑏</m:t>
                        </m:r>
                      </m:e>
                      <m:sub>
                        <m:r>
                          <a:rPr lang="ru-BY" sz="2800" i="1">
                            <a:latin typeface="Cambria Math" panose="02040503050406030204" pitchFamily="18" charset="0"/>
                          </a:rPr>
                          <m:t>𝑡</m:t>
                        </m:r>
                      </m:sub>
                    </m:sSub>
                    <m:d>
                      <m:dPr>
                        <m:ctrlPr>
                          <a:rPr lang="ru-BY" sz="2800" i="1">
                            <a:latin typeface="Cambria Math" panose="02040503050406030204" pitchFamily="18" charset="0"/>
                          </a:rPr>
                        </m:ctrlPr>
                      </m:dPr>
                      <m:e>
                        <m:r>
                          <a:rPr lang="ru-BY" sz="2800" i="1">
                            <a:latin typeface="Cambria Math" panose="02040503050406030204" pitchFamily="18" charset="0"/>
                          </a:rPr>
                          <m:t>𝑥</m:t>
                        </m:r>
                      </m:e>
                    </m:d>
                    <m:r>
                      <a:rPr lang="ru-BY" sz="2800" i="1">
                        <a:latin typeface="Cambria Math" panose="02040503050406030204" pitchFamily="18" charset="0"/>
                      </a:rPr>
                      <m:t>∈</m:t>
                    </m:r>
                    <m:r>
                      <a:rPr lang="ru-BY" sz="2800" i="1">
                        <a:latin typeface="Cambria Math" panose="02040503050406030204" pitchFamily="18" charset="0"/>
                      </a:rPr>
                      <m:t>ℝ</m:t>
                    </m:r>
                  </m:oMath>
                </a14:m>
                <a:endParaRPr lang="en-US" sz="2800" dirty="0"/>
              </a:p>
              <a:p>
                <a:pPr>
                  <a:lnSpc>
                    <a:spcPts val="2600"/>
                  </a:lnSpc>
                </a:pPr>
                <a:endParaRPr lang="en-US" sz="2800" dirty="0"/>
              </a:p>
              <a:p>
                <a:pPr/>
                <a14:m>
                  <m:oMathPara xmlns:m="http://schemas.openxmlformats.org/officeDocument/2006/math">
                    <m:oMathParaPr>
                      <m:jc m:val="centerGroup"/>
                    </m:oMathParaPr>
                    <m:oMath xmlns:m="http://schemas.openxmlformats.org/officeDocument/2006/math">
                      <m:sSub>
                        <m:sSubPr>
                          <m:ctrlPr>
                            <a:rPr lang="ru-BY" sz="2000" i="1">
                              <a:latin typeface="Cambria Math" panose="02040503050406030204" pitchFamily="18" charset="0"/>
                            </a:rPr>
                          </m:ctrlPr>
                        </m:sSubPr>
                        <m:e>
                          <m:r>
                            <a:rPr lang="ru-BY" sz="2000" i="1">
                              <a:latin typeface="Cambria Math" panose="02040503050406030204" pitchFamily="18" charset="0"/>
                            </a:rPr>
                            <m:t>𝑄</m:t>
                          </m:r>
                        </m:e>
                        <m:sub>
                          <m:r>
                            <a:rPr lang="ru-BY" sz="2000" i="1">
                              <a:latin typeface="Cambria Math" panose="02040503050406030204" pitchFamily="18" charset="0"/>
                            </a:rPr>
                            <m:t>𝑇</m:t>
                          </m:r>
                        </m:sub>
                      </m:sSub>
                      <m:r>
                        <a:rPr lang="ru-BY" sz="2000" i="1">
                          <a:latin typeface="Cambria Math" panose="02040503050406030204" pitchFamily="18" charset="0"/>
                        </a:rPr>
                        <m:t>=</m:t>
                      </m:r>
                      <m:nary>
                        <m:naryPr>
                          <m:chr m:val="∑"/>
                          <m:limLoc m:val="undOvr"/>
                          <m:ctrlPr>
                            <a:rPr lang="ru-BY" sz="2000" i="1">
                              <a:latin typeface="Cambria Math" panose="02040503050406030204" pitchFamily="18" charset="0"/>
                            </a:rPr>
                          </m:ctrlPr>
                        </m:naryPr>
                        <m:sub>
                          <m:r>
                            <a:rPr lang="ru-BY" sz="2000" i="1">
                              <a:latin typeface="Cambria Math" panose="02040503050406030204" pitchFamily="18" charset="0"/>
                            </a:rPr>
                            <m:t>𝑖</m:t>
                          </m:r>
                          <m:r>
                            <a:rPr lang="ru-BY" sz="2000" i="1">
                              <a:latin typeface="Cambria Math" panose="02040503050406030204" pitchFamily="18" charset="0"/>
                            </a:rPr>
                            <m:t>=1</m:t>
                          </m:r>
                        </m:sub>
                        <m:sup>
                          <m:r>
                            <a:rPr lang="ru-BY" sz="2000" i="1">
                              <a:latin typeface="Cambria Math" panose="02040503050406030204" pitchFamily="18" charset="0"/>
                            </a:rPr>
                            <m:t>𝑙</m:t>
                          </m:r>
                        </m:sup>
                        <m:e>
                          <m:d>
                            <m:dPr>
                              <m:begChr m:val="["/>
                              <m:endChr m:val="]"/>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𝑀</m:t>
                                  </m:r>
                                </m:e>
                                <m:sub>
                                  <m:r>
                                    <a:rPr lang="ru-BY" sz="2000" i="1">
                                      <a:latin typeface="Cambria Math" panose="02040503050406030204" pitchFamily="18" charset="0"/>
                                    </a:rPr>
                                    <m:t>𝑖</m:t>
                                  </m:r>
                                </m:sub>
                              </m:sSub>
                              <m:r>
                                <a:rPr lang="ru-BY" sz="2000" i="1">
                                  <a:latin typeface="Cambria Math" panose="02040503050406030204" pitchFamily="18" charset="0"/>
                                </a:rPr>
                                <m:t>&lt;0</m:t>
                              </m:r>
                            </m:e>
                          </m:d>
                        </m:e>
                      </m:nary>
                      <m:r>
                        <a:rPr lang="ru-BY" sz="2000" i="1">
                          <a:latin typeface="Cambria Math" panose="02040503050406030204" pitchFamily="18" charset="0"/>
                        </a:rPr>
                        <m:t>=</m:t>
                      </m:r>
                      <m:nary>
                        <m:naryPr>
                          <m:chr m:val="∑"/>
                          <m:limLoc m:val="undOvr"/>
                          <m:ctrlPr>
                            <a:rPr lang="ru-BY" sz="2000" i="1">
                              <a:latin typeface="Cambria Math" panose="02040503050406030204" pitchFamily="18" charset="0"/>
                            </a:rPr>
                          </m:ctrlPr>
                        </m:naryPr>
                        <m:sub>
                          <m:r>
                            <a:rPr lang="ru-BY" sz="2000" i="1">
                              <a:latin typeface="Cambria Math" panose="02040503050406030204" pitchFamily="18" charset="0"/>
                            </a:rPr>
                            <m:t>𝑖</m:t>
                          </m:r>
                          <m:r>
                            <a:rPr lang="ru-BY" sz="2000" i="1">
                              <a:latin typeface="Cambria Math" panose="02040503050406030204" pitchFamily="18" charset="0"/>
                            </a:rPr>
                            <m:t>=1</m:t>
                          </m:r>
                        </m:sub>
                        <m:sup>
                          <m:r>
                            <a:rPr lang="ru-BY" sz="2000" i="1">
                              <a:latin typeface="Cambria Math" panose="02040503050406030204" pitchFamily="18" charset="0"/>
                            </a:rPr>
                            <m:t>𝑙</m:t>
                          </m:r>
                        </m:sup>
                        <m:e>
                          <m:d>
                            <m:dPr>
                              <m:begChr m:val="["/>
                              <m:endChr m:val="]"/>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𝑦</m:t>
                                  </m:r>
                                </m:e>
                                <m:sub>
                                  <m:r>
                                    <a:rPr lang="ru-BY" sz="2000" i="1">
                                      <a:latin typeface="Cambria Math" panose="02040503050406030204" pitchFamily="18" charset="0"/>
                                    </a:rPr>
                                    <m:t>𝑖</m:t>
                                  </m:r>
                                </m:sub>
                              </m:sSub>
                              <m:r>
                                <a:rPr lang="ru-BY" sz="2000" i="1">
                                  <a:latin typeface="Cambria Math" panose="02040503050406030204" pitchFamily="18" charset="0"/>
                                </a:rPr>
                                <m:t>𝑎</m:t>
                              </m:r>
                              <m:d>
                                <m:dPr>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𝑥</m:t>
                                      </m:r>
                                    </m:e>
                                    <m:sub>
                                      <m:r>
                                        <a:rPr lang="ru-BY" sz="2000" i="1">
                                          <a:latin typeface="Cambria Math" panose="02040503050406030204" pitchFamily="18" charset="0"/>
                                        </a:rPr>
                                        <m:t>𝑖</m:t>
                                      </m:r>
                                    </m:sub>
                                  </m:sSub>
                                </m:e>
                              </m:d>
                              <m:r>
                                <a:rPr lang="ru-BY" sz="2000" i="1">
                                  <a:latin typeface="Cambria Math" panose="02040503050406030204" pitchFamily="18" charset="0"/>
                                </a:rPr>
                                <m:t>&lt;0</m:t>
                              </m:r>
                            </m:e>
                          </m:d>
                        </m:e>
                      </m:nary>
                      <m:r>
                        <a:rPr lang="ru-BY" sz="2000" i="1">
                          <a:latin typeface="Cambria Math" panose="02040503050406030204" pitchFamily="18" charset="0"/>
                        </a:rPr>
                        <m:t>=</m:t>
                      </m:r>
                      <m:nary>
                        <m:naryPr>
                          <m:chr m:val="∑"/>
                          <m:limLoc m:val="undOvr"/>
                          <m:ctrlPr>
                            <a:rPr lang="ru-BY" sz="2000" i="1">
                              <a:latin typeface="Cambria Math" panose="02040503050406030204" pitchFamily="18" charset="0"/>
                            </a:rPr>
                          </m:ctrlPr>
                        </m:naryPr>
                        <m:sub>
                          <m:r>
                            <a:rPr lang="ru-BY" sz="2000" i="1">
                              <a:latin typeface="Cambria Math" panose="02040503050406030204" pitchFamily="18" charset="0"/>
                            </a:rPr>
                            <m:t>𝑖</m:t>
                          </m:r>
                          <m:r>
                            <a:rPr lang="ru-BY" sz="2000" i="1">
                              <a:latin typeface="Cambria Math" panose="02040503050406030204" pitchFamily="18" charset="0"/>
                            </a:rPr>
                            <m:t>=1</m:t>
                          </m:r>
                        </m:sub>
                        <m:sup>
                          <m:r>
                            <a:rPr lang="ru-BY" sz="2000" i="1">
                              <a:latin typeface="Cambria Math" panose="02040503050406030204" pitchFamily="18" charset="0"/>
                            </a:rPr>
                            <m:t>𝑙</m:t>
                          </m:r>
                        </m:sup>
                        <m:e>
                          <m:d>
                            <m:dPr>
                              <m:begChr m:val="["/>
                              <m:endChr m:val="]"/>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𝑦</m:t>
                                  </m:r>
                                </m:e>
                                <m:sub>
                                  <m:r>
                                    <a:rPr lang="ru-BY" sz="2000" i="1">
                                      <a:latin typeface="Cambria Math" panose="02040503050406030204" pitchFamily="18" charset="0"/>
                                    </a:rPr>
                                    <m:t>𝑖</m:t>
                                  </m:r>
                                </m:sub>
                              </m:sSub>
                              <m:nary>
                                <m:naryPr>
                                  <m:chr m:val="∑"/>
                                  <m:limLoc m:val="undOvr"/>
                                  <m:ctrlPr>
                                    <a:rPr lang="ru-BY" sz="2000" i="1">
                                      <a:latin typeface="Cambria Math" panose="02040503050406030204" pitchFamily="18" charset="0"/>
                                    </a:rPr>
                                  </m:ctrlPr>
                                </m:naryPr>
                                <m:sub>
                                  <m:r>
                                    <a:rPr lang="ru-BY" sz="2000" i="1">
                                      <a:latin typeface="Cambria Math" panose="02040503050406030204" pitchFamily="18" charset="0"/>
                                    </a:rPr>
                                    <m:t>𝑡</m:t>
                                  </m:r>
                                  <m:r>
                                    <a:rPr lang="ru-BY" sz="2000" i="1">
                                      <a:latin typeface="Cambria Math" panose="02040503050406030204" pitchFamily="18" charset="0"/>
                                    </a:rPr>
                                    <m:t>=1</m:t>
                                  </m:r>
                                </m:sub>
                                <m:sup>
                                  <m:r>
                                    <a:rPr lang="en-US" sz="2000" i="1">
                                      <a:latin typeface="Cambria Math" panose="02040503050406030204" pitchFamily="18" charset="0"/>
                                    </a:rPr>
                                    <m:t>𝑇</m:t>
                                  </m:r>
                                </m:sup>
                                <m:e>
                                  <m:sSub>
                                    <m:sSubPr>
                                      <m:ctrlPr>
                                        <a:rPr lang="ru-BY" sz="2000" i="1">
                                          <a:latin typeface="Cambria Math" panose="02040503050406030204" pitchFamily="18" charset="0"/>
                                        </a:rPr>
                                      </m:ctrlPr>
                                    </m:sSubPr>
                                    <m:e>
                                      <m:r>
                                        <a:rPr lang="ru-BY" sz="2000" i="1">
                                          <a:latin typeface="Cambria Math" panose="02040503050406030204" pitchFamily="18" charset="0"/>
                                        </a:rPr>
                                        <m:t>𝑎</m:t>
                                      </m:r>
                                    </m:e>
                                    <m:sub>
                                      <m:r>
                                        <a:rPr lang="ru-BY" sz="2000" i="1">
                                          <a:latin typeface="Cambria Math" panose="02040503050406030204" pitchFamily="18" charset="0"/>
                                        </a:rPr>
                                        <m:t>𝑡</m:t>
                                      </m:r>
                                    </m:sub>
                                  </m:sSub>
                                  <m:sSub>
                                    <m:sSubPr>
                                      <m:ctrlPr>
                                        <a:rPr lang="ru-BY" sz="2000" i="1">
                                          <a:latin typeface="Cambria Math" panose="02040503050406030204" pitchFamily="18" charset="0"/>
                                        </a:rPr>
                                      </m:ctrlPr>
                                    </m:sSubPr>
                                    <m:e>
                                      <m:r>
                                        <a:rPr lang="ru-BY" sz="2000" i="1">
                                          <a:latin typeface="Cambria Math" panose="02040503050406030204" pitchFamily="18" charset="0"/>
                                        </a:rPr>
                                        <m:t>𝑏</m:t>
                                      </m:r>
                                    </m:e>
                                    <m:sub>
                                      <m:r>
                                        <a:rPr lang="ru-BY" sz="2000" i="1">
                                          <a:latin typeface="Cambria Math" panose="02040503050406030204" pitchFamily="18" charset="0"/>
                                        </a:rPr>
                                        <m:t>𝑡</m:t>
                                      </m:r>
                                    </m:sub>
                                  </m:sSub>
                                  <m:d>
                                    <m:dPr>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𝑥</m:t>
                                          </m:r>
                                        </m:e>
                                        <m:sub>
                                          <m:r>
                                            <a:rPr lang="ru-BY" sz="2000" i="1">
                                              <a:latin typeface="Cambria Math" panose="02040503050406030204" pitchFamily="18" charset="0"/>
                                            </a:rPr>
                                            <m:t>𝑖</m:t>
                                          </m:r>
                                        </m:sub>
                                      </m:sSub>
                                    </m:e>
                                  </m:d>
                                  <m:r>
                                    <a:rPr lang="ru-BY" sz="2000" i="1">
                                      <a:latin typeface="Cambria Math" panose="02040503050406030204" pitchFamily="18" charset="0"/>
                                    </a:rPr>
                                    <m:t>&lt;0</m:t>
                                  </m:r>
                                </m:e>
                              </m:nary>
                            </m:e>
                          </m:d>
                        </m:e>
                      </m:nary>
                    </m:oMath>
                  </m:oMathPara>
                </a14:m>
                <a:endParaRPr lang="ru-BY" sz="2000" dirty="0"/>
              </a:p>
              <a:p>
                <a:r>
                  <a:rPr lang="ru-BY" sz="2000" dirty="0"/>
                  <a:t> </a:t>
                </a:r>
              </a:p>
              <a:p>
                <a:pPr/>
                <a14:m>
                  <m:oMathPara xmlns:m="http://schemas.openxmlformats.org/officeDocument/2006/math">
                    <m:oMathParaPr>
                      <m:jc m:val="centerGroup"/>
                    </m:oMathParaPr>
                    <m:oMath xmlns:m="http://schemas.openxmlformats.org/officeDocument/2006/math">
                      <m:sSub>
                        <m:sSubPr>
                          <m:ctrlPr>
                            <a:rPr lang="ru-BY" sz="2000" i="1">
                              <a:latin typeface="Cambria Math" panose="02040503050406030204" pitchFamily="18" charset="0"/>
                            </a:rPr>
                          </m:ctrlPr>
                        </m:sSubPr>
                        <m:e>
                          <m:r>
                            <a:rPr lang="ru-BY" sz="2000" i="1">
                              <a:latin typeface="Cambria Math" panose="02040503050406030204" pitchFamily="18" charset="0"/>
                            </a:rPr>
                            <m:t>𝑄</m:t>
                          </m:r>
                        </m:e>
                        <m:sub>
                          <m:r>
                            <a:rPr lang="ru-BY" sz="2000" i="1">
                              <a:latin typeface="Cambria Math" panose="02040503050406030204" pitchFamily="18" charset="0"/>
                            </a:rPr>
                            <m:t>𝑇</m:t>
                          </m:r>
                        </m:sub>
                      </m:sSub>
                      <m:r>
                        <a:rPr lang="ru-BY" sz="2000" i="1">
                          <a:latin typeface="Cambria Math" panose="02040503050406030204" pitchFamily="18" charset="0"/>
                        </a:rPr>
                        <m:t>=</m:t>
                      </m:r>
                      <m:nary>
                        <m:naryPr>
                          <m:chr m:val="∑"/>
                          <m:limLoc m:val="undOvr"/>
                          <m:ctrlPr>
                            <a:rPr lang="ru-BY" sz="2000" i="1">
                              <a:latin typeface="Cambria Math" panose="02040503050406030204" pitchFamily="18" charset="0"/>
                            </a:rPr>
                          </m:ctrlPr>
                        </m:naryPr>
                        <m:sub>
                          <m:r>
                            <a:rPr lang="ru-BY" sz="2000" i="1">
                              <a:latin typeface="Cambria Math" panose="02040503050406030204" pitchFamily="18" charset="0"/>
                            </a:rPr>
                            <m:t>𝑖</m:t>
                          </m:r>
                          <m:r>
                            <a:rPr lang="ru-BY" sz="2000" i="1">
                              <a:latin typeface="Cambria Math" panose="02040503050406030204" pitchFamily="18" charset="0"/>
                            </a:rPr>
                            <m:t>=1</m:t>
                          </m:r>
                        </m:sub>
                        <m:sup>
                          <m:r>
                            <a:rPr lang="ru-BY" sz="2000" i="1">
                              <a:latin typeface="Cambria Math" panose="02040503050406030204" pitchFamily="18" charset="0"/>
                            </a:rPr>
                            <m:t>𝑙</m:t>
                          </m:r>
                        </m:sup>
                        <m:e>
                          <m:d>
                            <m:dPr>
                              <m:begChr m:val="["/>
                              <m:endChr m:val="]"/>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𝑦</m:t>
                                  </m:r>
                                </m:e>
                                <m:sub>
                                  <m:r>
                                    <a:rPr lang="ru-BY" sz="2000" i="1">
                                      <a:latin typeface="Cambria Math" panose="02040503050406030204" pitchFamily="18" charset="0"/>
                                    </a:rPr>
                                    <m:t>𝑖</m:t>
                                  </m:r>
                                </m:sub>
                              </m:sSub>
                              <m:nary>
                                <m:naryPr>
                                  <m:chr m:val="∑"/>
                                  <m:limLoc m:val="undOvr"/>
                                  <m:ctrlPr>
                                    <a:rPr lang="ru-BY" sz="2000" i="1">
                                      <a:latin typeface="Cambria Math" panose="02040503050406030204" pitchFamily="18" charset="0"/>
                                    </a:rPr>
                                  </m:ctrlPr>
                                </m:naryPr>
                                <m:sub>
                                  <m:r>
                                    <a:rPr lang="ru-BY" sz="2000" i="1">
                                      <a:latin typeface="Cambria Math" panose="02040503050406030204" pitchFamily="18" charset="0"/>
                                    </a:rPr>
                                    <m:t>𝑡</m:t>
                                  </m:r>
                                  <m:r>
                                    <a:rPr lang="ru-BY" sz="2000" i="1">
                                      <a:latin typeface="Cambria Math" panose="02040503050406030204" pitchFamily="18" charset="0"/>
                                    </a:rPr>
                                    <m:t>=1</m:t>
                                  </m:r>
                                </m:sub>
                                <m:sup>
                                  <m:r>
                                    <a:rPr lang="ru-BY" sz="2000" i="1">
                                      <a:latin typeface="Cambria Math" panose="02040503050406030204" pitchFamily="18" charset="0"/>
                                    </a:rPr>
                                    <m:t>𝑇</m:t>
                                  </m:r>
                                </m:sup>
                                <m:e>
                                  <m:sSub>
                                    <m:sSubPr>
                                      <m:ctrlPr>
                                        <a:rPr lang="ru-BY" sz="2000" i="1">
                                          <a:latin typeface="Cambria Math" panose="02040503050406030204" pitchFamily="18" charset="0"/>
                                        </a:rPr>
                                      </m:ctrlPr>
                                    </m:sSubPr>
                                    <m:e>
                                      <m:r>
                                        <a:rPr lang="ru-BY" sz="2000" i="1">
                                          <a:latin typeface="Cambria Math" panose="02040503050406030204" pitchFamily="18" charset="0"/>
                                        </a:rPr>
                                        <m:t>𝑎</m:t>
                                      </m:r>
                                    </m:e>
                                    <m:sub>
                                      <m:r>
                                        <a:rPr lang="ru-BY" sz="2000" i="1">
                                          <a:latin typeface="Cambria Math" panose="02040503050406030204" pitchFamily="18" charset="0"/>
                                        </a:rPr>
                                        <m:t>𝑡</m:t>
                                      </m:r>
                                    </m:sub>
                                  </m:sSub>
                                  <m:sSub>
                                    <m:sSubPr>
                                      <m:ctrlPr>
                                        <a:rPr lang="ru-BY" sz="2000" i="1">
                                          <a:latin typeface="Cambria Math" panose="02040503050406030204" pitchFamily="18" charset="0"/>
                                        </a:rPr>
                                      </m:ctrlPr>
                                    </m:sSubPr>
                                    <m:e>
                                      <m:r>
                                        <a:rPr lang="ru-BY" sz="2000" i="1">
                                          <a:latin typeface="Cambria Math" panose="02040503050406030204" pitchFamily="18" charset="0"/>
                                        </a:rPr>
                                        <m:t>𝑏</m:t>
                                      </m:r>
                                    </m:e>
                                    <m:sub>
                                      <m:r>
                                        <a:rPr lang="ru-BY" sz="2000" i="1">
                                          <a:latin typeface="Cambria Math" panose="02040503050406030204" pitchFamily="18" charset="0"/>
                                        </a:rPr>
                                        <m:t>𝑡</m:t>
                                      </m:r>
                                    </m:sub>
                                  </m:sSub>
                                  <m:d>
                                    <m:dPr>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𝑥</m:t>
                                          </m:r>
                                        </m:e>
                                        <m:sub>
                                          <m:r>
                                            <a:rPr lang="ru-BY" sz="2000" i="1">
                                              <a:latin typeface="Cambria Math" panose="02040503050406030204" pitchFamily="18" charset="0"/>
                                            </a:rPr>
                                            <m:t>𝑖</m:t>
                                          </m:r>
                                        </m:sub>
                                      </m:sSub>
                                    </m:e>
                                  </m:d>
                                  <m:r>
                                    <a:rPr lang="ru-BY" sz="2000" i="1">
                                      <a:latin typeface="Cambria Math" panose="02040503050406030204" pitchFamily="18" charset="0"/>
                                    </a:rPr>
                                    <m:t>&lt;0</m:t>
                                  </m:r>
                                </m:e>
                              </m:nary>
                            </m:e>
                          </m:d>
                        </m:e>
                      </m:nary>
                      <m:r>
                        <a:rPr lang="ru-BY" sz="2000" i="1">
                          <a:latin typeface="Cambria Math" panose="02040503050406030204" pitchFamily="18" charset="0"/>
                        </a:rPr>
                        <m:t>→</m:t>
                      </m:r>
                      <m:func>
                        <m:funcPr>
                          <m:ctrlPr>
                            <a:rPr lang="ru-BY" sz="2000" i="1">
                              <a:latin typeface="Cambria Math" panose="02040503050406030204" pitchFamily="18" charset="0"/>
                            </a:rPr>
                          </m:ctrlPr>
                        </m:funcPr>
                        <m:fName>
                          <m:r>
                            <m:rPr>
                              <m:sty m:val="p"/>
                            </m:rPr>
                            <a:rPr lang="ru-BY" sz="2000">
                              <a:latin typeface="Cambria Math" panose="02040503050406030204" pitchFamily="18" charset="0"/>
                            </a:rPr>
                            <m:t>min</m:t>
                          </m:r>
                        </m:fName>
                        <m:e>
                          <m:d>
                            <m:dPr>
                              <m:begChr m:val="{"/>
                              <m:endChr m:val="}"/>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𝑎</m:t>
                                  </m:r>
                                </m:e>
                                <m:sub>
                                  <m:r>
                                    <a:rPr lang="ru-BY" sz="2000" i="1">
                                      <a:latin typeface="Cambria Math" panose="02040503050406030204" pitchFamily="18" charset="0"/>
                                    </a:rPr>
                                    <m:t>𝑡</m:t>
                                  </m:r>
                                </m:sub>
                              </m:sSub>
                              <m:sSub>
                                <m:sSubPr>
                                  <m:ctrlPr>
                                    <a:rPr lang="ru-BY" sz="2000" i="1">
                                      <a:latin typeface="Cambria Math" panose="02040503050406030204" pitchFamily="18" charset="0"/>
                                    </a:rPr>
                                  </m:ctrlPr>
                                </m:sSubPr>
                                <m:e>
                                  <m:r>
                                    <a:rPr lang="ru-BY" sz="2000" i="1">
                                      <a:latin typeface="Cambria Math" panose="02040503050406030204" pitchFamily="18" charset="0"/>
                                    </a:rPr>
                                    <m:t>𝑏</m:t>
                                  </m:r>
                                </m:e>
                                <m:sub>
                                  <m:r>
                                    <a:rPr lang="ru-BY" sz="2000" i="1">
                                      <a:latin typeface="Cambria Math" panose="02040503050406030204" pitchFamily="18" charset="0"/>
                                    </a:rPr>
                                    <m:t>𝑡</m:t>
                                  </m:r>
                                </m:sub>
                              </m:sSub>
                            </m:e>
                          </m:d>
                        </m:e>
                      </m:func>
                    </m:oMath>
                  </m:oMathPara>
                </a14:m>
                <a:endParaRPr lang="en-US" sz="2000" dirty="0"/>
              </a:p>
              <a:p>
                <a:pPr>
                  <a:lnSpc>
                    <a:spcPts val="2600"/>
                  </a:lnSpc>
                </a:pPr>
                <a:endParaRPr lang="en-US" dirty="0"/>
              </a:p>
              <a:p>
                <a:r>
                  <a:rPr lang="ru-RU" sz="2000" dirty="0"/>
                  <a:t>Эвристики:</a:t>
                </a:r>
                <a:endParaRPr lang="ru-BY" sz="2000" dirty="0"/>
              </a:p>
              <a:p>
                <a:pPr lvl="0"/>
                <a:r>
                  <a:rPr lang="en-US" sz="2000" dirty="0"/>
                  <a:t>1. </a:t>
                </a:r>
                <a:r>
                  <a:rPr lang="ru-RU" sz="2000" dirty="0"/>
                  <a:t>“Жадное” построение композиции – поиск (выбор) текущего алгоритма </a:t>
                </a:r>
                <a14:m>
                  <m:oMath xmlns:m="http://schemas.openxmlformats.org/officeDocument/2006/math">
                    <m:sSub>
                      <m:sSubPr>
                        <m:ctrlPr>
                          <a:rPr lang="ru-BY" sz="2000" i="1">
                            <a:latin typeface="Cambria Math" panose="02040503050406030204" pitchFamily="18" charset="0"/>
                          </a:rPr>
                        </m:ctrlPr>
                      </m:sSubPr>
                      <m:e>
                        <m:r>
                          <a:rPr lang="en-US" sz="2000" i="1">
                            <a:latin typeface="Cambria Math" panose="02040503050406030204" pitchFamily="18" charset="0"/>
                          </a:rPr>
                          <m:t>𝑏</m:t>
                        </m:r>
                      </m:e>
                      <m:sub>
                        <m:r>
                          <a:rPr lang="ru-RU" sz="2000" i="1">
                            <a:latin typeface="Cambria Math" panose="02040503050406030204" pitchFamily="18" charset="0"/>
                          </a:rPr>
                          <m:t>𝑡</m:t>
                        </m:r>
                      </m:sub>
                    </m:sSub>
                  </m:oMath>
                </a14:m>
                <a:r>
                  <a:rPr lang="ru-RU" sz="2000" dirty="0"/>
                  <a:t> и весового множителя </a:t>
                </a:r>
                <a14:m>
                  <m:oMath xmlns:m="http://schemas.openxmlformats.org/officeDocument/2006/math">
                    <m:sSub>
                      <m:sSubPr>
                        <m:ctrlPr>
                          <a:rPr lang="ru-BY" sz="2000" i="1">
                            <a:latin typeface="Cambria Math" panose="02040503050406030204" pitchFamily="18" charset="0"/>
                          </a:rPr>
                        </m:ctrlPr>
                      </m:sSubPr>
                      <m:e>
                        <m:r>
                          <a:rPr lang="en-US" sz="2000" i="1">
                            <a:latin typeface="Cambria Math" panose="02040503050406030204" pitchFamily="18" charset="0"/>
                          </a:rPr>
                          <m:t>𝑎</m:t>
                        </m:r>
                      </m:e>
                      <m:sub>
                        <m:r>
                          <a:rPr lang="ru-RU" sz="2000" i="1">
                            <a:latin typeface="Cambria Math" panose="02040503050406030204" pitchFamily="18" charset="0"/>
                          </a:rPr>
                          <m:t>𝑡</m:t>
                        </m:r>
                      </m:sub>
                    </m:sSub>
                  </m:oMath>
                </a14:m>
                <a:r>
                  <a:rPr lang="ru-RU" sz="2000" dirty="0"/>
                  <a:t> при фиксации ранее найденных алгоритмов и весовых множителей </a:t>
                </a:r>
                <a14:m>
                  <m:oMath xmlns:m="http://schemas.openxmlformats.org/officeDocument/2006/math">
                    <m:sSub>
                      <m:sSubPr>
                        <m:ctrlPr>
                          <a:rPr lang="ru-BY" sz="2000" i="1">
                            <a:latin typeface="Cambria Math" panose="02040503050406030204" pitchFamily="18" charset="0"/>
                          </a:rPr>
                        </m:ctrlPr>
                      </m:sSubPr>
                      <m:e>
                        <m:r>
                          <a:rPr lang="en-US" sz="2000" i="1">
                            <a:latin typeface="Cambria Math" panose="02040503050406030204" pitchFamily="18" charset="0"/>
                          </a:rPr>
                          <m:t>𝑏</m:t>
                        </m:r>
                      </m:e>
                      <m:sub>
                        <m:r>
                          <a:rPr lang="ru-RU" sz="2000" i="1">
                            <a:latin typeface="Cambria Math" panose="02040503050406030204" pitchFamily="18" charset="0"/>
                          </a:rPr>
                          <m:t>1</m:t>
                        </m:r>
                      </m:sub>
                    </m:sSub>
                    <m:d>
                      <m:dPr>
                        <m:ctrlPr>
                          <a:rPr lang="ru-BY" sz="2000" i="1">
                            <a:latin typeface="Cambria Math" panose="02040503050406030204" pitchFamily="18" charset="0"/>
                          </a:rPr>
                        </m:ctrlPr>
                      </m:dPr>
                      <m:e>
                        <m:r>
                          <a:rPr lang="en-US" sz="2000" i="1">
                            <a:latin typeface="Cambria Math" panose="02040503050406030204" pitchFamily="18" charset="0"/>
                          </a:rPr>
                          <m:t>𝑥</m:t>
                        </m:r>
                      </m:e>
                    </m:d>
                    <m:r>
                      <a:rPr lang="ru-RU" sz="2000" i="1">
                        <a:latin typeface="Cambria Math" panose="02040503050406030204" pitchFamily="18" charset="0"/>
                      </a:rPr>
                      <m:t>, … </m:t>
                    </m:r>
                    <m:sSub>
                      <m:sSubPr>
                        <m:ctrlPr>
                          <a:rPr lang="ru-BY" sz="2000" i="1">
                            <a:latin typeface="Cambria Math" panose="02040503050406030204" pitchFamily="18" charset="0"/>
                          </a:rPr>
                        </m:ctrlPr>
                      </m:sSubPr>
                      <m:e>
                        <m:r>
                          <a:rPr lang="en-US" sz="2000" i="1">
                            <a:latin typeface="Cambria Math" panose="02040503050406030204" pitchFamily="18" charset="0"/>
                          </a:rPr>
                          <m:t>𝑏</m:t>
                        </m:r>
                      </m:e>
                      <m:sub>
                        <m:r>
                          <a:rPr lang="ru-RU" sz="2000" i="1">
                            <a:latin typeface="Cambria Math" panose="02040503050406030204" pitchFamily="18" charset="0"/>
                          </a:rPr>
                          <m:t>𝑡</m:t>
                        </m:r>
                        <m:r>
                          <a:rPr lang="ru-RU" sz="2000" i="1">
                            <a:latin typeface="Cambria Math" panose="02040503050406030204" pitchFamily="18" charset="0"/>
                          </a:rPr>
                          <m:t>−1</m:t>
                        </m:r>
                      </m:sub>
                    </m:sSub>
                    <m:d>
                      <m:dPr>
                        <m:ctrlPr>
                          <a:rPr lang="ru-BY" sz="2000" i="1">
                            <a:latin typeface="Cambria Math" panose="02040503050406030204" pitchFamily="18" charset="0"/>
                          </a:rPr>
                        </m:ctrlPr>
                      </m:dPr>
                      <m:e>
                        <m:r>
                          <a:rPr lang="ru-RU" sz="2000" i="1">
                            <a:latin typeface="Cambria Math" panose="02040503050406030204" pitchFamily="18" charset="0"/>
                          </a:rPr>
                          <m:t>𝑥</m:t>
                        </m:r>
                      </m:e>
                    </m:d>
                  </m:oMath>
                </a14:m>
                <a:r>
                  <a:rPr lang="ru-RU" sz="2000" dirty="0"/>
                  <a:t> и </a:t>
                </a:r>
                <a14:m>
                  <m:oMath xmlns:m="http://schemas.openxmlformats.org/officeDocument/2006/math">
                    <m:sSub>
                      <m:sSubPr>
                        <m:ctrlPr>
                          <a:rPr lang="ru-BY" sz="2000" i="1">
                            <a:latin typeface="Cambria Math" panose="02040503050406030204" pitchFamily="18" charset="0"/>
                          </a:rPr>
                        </m:ctrlPr>
                      </m:sSubPr>
                      <m:e>
                        <m:r>
                          <a:rPr lang="en-US" sz="2000" i="1">
                            <a:latin typeface="Cambria Math" panose="02040503050406030204" pitchFamily="18" charset="0"/>
                          </a:rPr>
                          <m:t>𝑎</m:t>
                        </m:r>
                      </m:e>
                      <m:sub>
                        <m:r>
                          <a:rPr lang="ru-RU" sz="2000" i="1">
                            <a:latin typeface="Cambria Math" panose="02040503050406030204" pitchFamily="18" charset="0"/>
                          </a:rPr>
                          <m:t>1</m:t>
                        </m:r>
                      </m:sub>
                    </m:sSub>
                    <m:d>
                      <m:dPr>
                        <m:ctrlPr>
                          <a:rPr lang="ru-BY" sz="2000" i="1">
                            <a:latin typeface="Cambria Math" panose="02040503050406030204" pitchFamily="18" charset="0"/>
                          </a:rPr>
                        </m:ctrlPr>
                      </m:dPr>
                      <m:e>
                        <m:r>
                          <a:rPr lang="en-US" sz="2000" i="1">
                            <a:latin typeface="Cambria Math" panose="02040503050406030204" pitchFamily="18" charset="0"/>
                          </a:rPr>
                          <m:t>𝑥</m:t>
                        </m:r>
                      </m:e>
                    </m:d>
                    <m:r>
                      <a:rPr lang="ru-RU" sz="2000" i="1">
                        <a:latin typeface="Cambria Math" panose="02040503050406030204" pitchFamily="18" charset="0"/>
                      </a:rPr>
                      <m:t>, … </m:t>
                    </m:r>
                    <m:sSub>
                      <m:sSubPr>
                        <m:ctrlPr>
                          <a:rPr lang="ru-BY" sz="2000" i="1">
                            <a:latin typeface="Cambria Math" panose="02040503050406030204" pitchFamily="18" charset="0"/>
                          </a:rPr>
                        </m:ctrlPr>
                      </m:sSubPr>
                      <m:e>
                        <m:r>
                          <a:rPr lang="en-US" sz="2000" i="1">
                            <a:latin typeface="Cambria Math" panose="02040503050406030204" pitchFamily="18" charset="0"/>
                          </a:rPr>
                          <m:t>𝑎</m:t>
                        </m:r>
                      </m:e>
                      <m:sub>
                        <m:r>
                          <a:rPr lang="ru-RU" sz="2000" i="1">
                            <a:latin typeface="Cambria Math" panose="02040503050406030204" pitchFamily="18" charset="0"/>
                          </a:rPr>
                          <m:t>𝑡</m:t>
                        </m:r>
                        <m:r>
                          <a:rPr lang="ru-RU" sz="2000" i="1">
                            <a:latin typeface="Cambria Math" panose="02040503050406030204" pitchFamily="18" charset="0"/>
                          </a:rPr>
                          <m:t>−1</m:t>
                        </m:r>
                      </m:sub>
                    </m:sSub>
                    <m:d>
                      <m:dPr>
                        <m:ctrlPr>
                          <a:rPr lang="ru-BY" sz="2000" i="1">
                            <a:latin typeface="Cambria Math" panose="02040503050406030204" pitchFamily="18" charset="0"/>
                          </a:rPr>
                        </m:ctrlPr>
                      </m:dPr>
                      <m:e>
                        <m:r>
                          <a:rPr lang="ru-RU" sz="2000" i="1">
                            <a:latin typeface="Cambria Math" panose="02040503050406030204" pitchFamily="18" charset="0"/>
                          </a:rPr>
                          <m:t>𝑥</m:t>
                        </m:r>
                      </m:e>
                    </m:d>
                  </m:oMath>
                </a14:m>
                <a:r>
                  <a:rPr lang="ru-RU" sz="2000" dirty="0"/>
                  <a:t>. То есть, на каждом шаге </a:t>
                </a:r>
                <a:r>
                  <a:rPr lang="en-US" sz="2000" dirty="0"/>
                  <a:t>t</a:t>
                </a:r>
                <a:r>
                  <a:rPr lang="ru-RU" sz="2000" dirty="0"/>
                  <a:t> мы вычисляем только один весовой коэффициент </a:t>
                </a:r>
                <a14:m>
                  <m:oMath xmlns:m="http://schemas.openxmlformats.org/officeDocument/2006/math">
                    <m:sSub>
                      <m:sSubPr>
                        <m:ctrlPr>
                          <a:rPr lang="ru-BY" sz="2000" i="1">
                            <a:latin typeface="Cambria Math" panose="02040503050406030204" pitchFamily="18" charset="0"/>
                          </a:rPr>
                        </m:ctrlPr>
                      </m:sSubPr>
                      <m:e>
                        <m:r>
                          <a:rPr lang="en-US" sz="2000" i="1">
                            <a:latin typeface="Cambria Math" panose="02040503050406030204" pitchFamily="18" charset="0"/>
                          </a:rPr>
                          <m:t>𝑎</m:t>
                        </m:r>
                      </m:e>
                      <m:sub>
                        <m:r>
                          <a:rPr lang="ru-RU" sz="2000" i="1">
                            <a:latin typeface="Cambria Math" panose="02040503050406030204" pitchFamily="18" charset="0"/>
                          </a:rPr>
                          <m:t>𝑡</m:t>
                        </m:r>
                      </m:sub>
                    </m:sSub>
                  </m:oMath>
                </a14:m>
                <a:r>
                  <a:rPr lang="ru-RU" sz="2000" dirty="0"/>
                  <a:t> и обучаем только один алгоритм </a:t>
                </a:r>
                <a14:m>
                  <m:oMath xmlns:m="http://schemas.openxmlformats.org/officeDocument/2006/math">
                    <m:sSub>
                      <m:sSubPr>
                        <m:ctrlPr>
                          <a:rPr lang="ru-BY" sz="2000" i="1">
                            <a:latin typeface="Cambria Math" panose="02040503050406030204" pitchFamily="18" charset="0"/>
                          </a:rPr>
                        </m:ctrlPr>
                      </m:sSubPr>
                      <m:e>
                        <m:r>
                          <a:rPr lang="en-US" sz="2000" i="1">
                            <a:latin typeface="Cambria Math" panose="02040503050406030204" pitchFamily="18" charset="0"/>
                          </a:rPr>
                          <m:t>𝑏</m:t>
                        </m:r>
                      </m:e>
                      <m:sub>
                        <m:r>
                          <a:rPr lang="ru-RU" sz="2000" i="1">
                            <a:latin typeface="Cambria Math" panose="02040503050406030204" pitchFamily="18" charset="0"/>
                          </a:rPr>
                          <m:t>𝑡</m:t>
                        </m:r>
                      </m:sub>
                    </m:sSub>
                  </m:oMath>
                </a14:m>
                <a:r>
                  <a:rPr lang="ru-RU" sz="2000" dirty="0"/>
                  <a:t> преимущественно на тех образах обучающей выборки, на которых предыдущее алгоритмы показали слабый результат.</a:t>
                </a:r>
                <a:endParaRPr lang="ru-BY" sz="2000" dirty="0"/>
              </a:p>
              <a:p>
                <a:pPr lvl="0"/>
                <a:r>
                  <a:rPr lang="en-US" sz="2000" dirty="0"/>
                  <a:t>2. </a:t>
                </a:r>
                <a:r>
                  <a:rPr lang="ru-RU" sz="2000" dirty="0"/>
                  <a:t>Аппроксимировать исходный (пороговый) функционал качества гладкой дифференцируемой функцией потерь, чтобы мы могли численно или аналитически решать оптимизационную задачу.</a:t>
                </a:r>
                <a:endParaRPr lang="ru-BY" sz="2000" dirty="0"/>
              </a:p>
              <a:p>
                <a:pPr>
                  <a:lnSpc>
                    <a:spcPts val="2600"/>
                  </a:lnSpc>
                </a:pPr>
                <a:endParaRPr lang="ru-BY" dirty="0"/>
              </a:p>
              <a:p>
                <a:pPr>
                  <a:lnSpc>
                    <a:spcPts val="2600"/>
                  </a:lnSpc>
                </a:pPr>
                <a:endParaRPr lang="ru-BY" sz="2800" dirty="0"/>
              </a:p>
              <a:p>
                <a:pPr marL="0" indent="0">
                  <a:lnSpc>
                    <a:spcPts val="2600"/>
                  </a:lnSpc>
                  <a:buNone/>
                </a:pPr>
                <a:endParaRPr lang="en-US" sz="1600" dirty="0"/>
              </a:p>
            </p:txBody>
          </p:sp>
        </mc:Choice>
        <mc:Fallback xmlns="">
          <p:sp>
            <p:nvSpPr>
              <p:cNvPr id="3" name="Text 1"/>
              <p:cNvSpPr>
                <a:spLocks noRot="1" noChangeAspect="1" noMove="1" noResize="1" noEditPoints="1" noAdjustHandles="1" noChangeArrowheads="1" noChangeShapeType="1" noTextEdit="1"/>
              </p:cNvSpPr>
              <p:nvPr/>
            </p:nvSpPr>
            <p:spPr>
              <a:xfrm>
                <a:off x="907852" y="1369016"/>
                <a:ext cx="13408462" cy="5589923"/>
              </a:xfrm>
              <a:prstGeom prst="rect">
                <a:avLst/>
              </a:prstGeom>
              <a:blipFill>
                <a:blip r:embed="rId3"/>
                <a:stretch>
                  <a:fillRect l="-1182" t="-981" r="-1455"/>
                </a:stretch>
              </a:blipFill>
              <a:ln/>
            </p:spPr>
            <p:txBody>
              <a:bodyPr/>
              <a:lstStyle/>
              <a:p>
                <a:r>
                  <a:rPr lang="ru-BY">
                    <a:noFill/>
                  </a:rPr>
                  <a:t> </a:t>
                </a:r>
              </a:p>
            </p:txBody>
          </p:sp>
        </mc:Fallback>
      </mc:AlternateContent>
    </p:spTree>
    <p:extLst>
      <p:ext uri="{BB962C8B-B14F-4D97-AF65-F5344CB8AC3E}">
        <p14:creationId xmlns:p14="http://schemas.microsoft.com/office/powerpoint/2010/main" val="1530638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470266" y="385524"/>
            <a:ext cx="7452360" cy="684848"/>
          </a:xfrm>
          <a:prstGeom prst="rect">
            <a:avLst/>
          </a:prstGeom>
          <a:noFill/>
          <a:ln/>
        </p:spPr>
        <p:txBody>
          <a:bodyPr wrap="none" lIns="0" tIns="0" rIns="0" bIns="0" rtlCol="0" anchor="t"/>
          <a:lstStyle/>
          <a:p>
            <a:pPr marL="0" indent="0" algn="ctr">
              <a:lnSpc>
                <a:spcPts val="5350"/>
              </a:lnSpc>
              <a:buNone/>
            </a:pPr>
            <a:r>
              <a:rPr lang="ru-RU" sz="4300" dirty="0"/>
              <a:t>Алгоритм </a:t>
            </a:r>
            <a:r>
              <a:rPr lang="en-US" sz="4300" dirty="0" err="1">
                <a:latin typeface="Petrona" pitchFamily="2" charset="0"/>
              </a:rPr>
              <a:t>AdaBoot</a:t>
            </a:r>
            <a:r>
              <a:rPr lang="ru-RU" sz="4300" dirty="0"/>
              <a:t> </a:t>
            </a:r>
            <a:r>
              <a:rPr lang="en-US" sz="4300" dirty="0">
                <a:latin typeface="Petrona" pitchFamily="2" charset="0"/>
              </a:rPr>
              <a:t> </a:t>
            </a:r>
          </a:p>
        </p:txBody>
      </p:sp>
      <mc:AlternateContent xmlns:mc="http://schemas.openxmlformats.org/markup-compatibility/2006" xmlns:a14="http://schemas.microsoft.com/office/drawing/2010/main">
        <mc:Choice Requires="a14">
          <p:sp>
            <p:nvSpPr>
              <p:cNvPr id="3" name="Text 1"/>
              <p:cNvSpPr/>
              <p:nvPr/>
            </p:nvSpPr>
            <p:spPr>
              <a:xfrm>
                <a:off x="336884" y="2102942"/>
                <a:ext cx="7612380" cy="3684247"/>
              </a:xfrm>
              <a:prstGeom prst="rect">
                <a:avLst/>
              </a:prstGeom>
              <a:noFill/>
              <a:ln/>
            </p:spPr>
            <p:txBody>
              <a:bodyPr wrap="square" lIns="0" tIns="0" rIns="0" bIns="0" rtlCol="0" anchor="t"/>
              <a:lstStyle/>
              <a:p>
                <a:pPr/>
                <a14:m>
                  <m:oMathPara xmlns:m="http://schemas.openxmlformats.org/officeDocument/2006/math">
                    <m:oMathParaPr>
                      <m:jc m:val="centerGroup"/>
                    </m:oMathParaPr>
                    <m:oMath xmlns:m="http://schemas.openxmlformats.org/officeDocument/2006/math">
                      <m:r>
                        <a:rPr lang="ru-RU" sz="2800" i="1" smtClean="0">
                          <a:latin typeface="Cambria Math" panose="02040503050406030204" pitchFamily="18" charset="0"/>
                        </a:rPr>
                        <m:t>𝑌</m:t>
                      </m:r>
                      <m:r>
                        <a:rPr lang="ru-RU" sz="2800" i="1" smtClean="0">
                          <a:latin typeface="Cambria Math" panose="02040503050406030204" pitchFamily="18" charset="0"/>
                        </a:rPr>
                        <m:t>=</m:t>
                      </m:r>
                      <m:d>
                        <m:dPr>
                          <m:begChr m:val="{"/>
                          <m:endChr m:val="}"/>
                          <m:ctrlPr>
                            <a:rPr lang="ru-BY" sz="2800" i="1">
                              <a:latin typeface="Cambria Math" panose="02040503050406030204" pitchFamily="18" charset="0"/>
                            </a:rPr>
                          </m:ctrlPr>
                        </m:dPr>
                        <m:e>
                          <m:r>
                            <a:rPr lang="ru-RU" sz="2800" i="1">
                              <a:latin typeface="Cambria Math" panose="02040503050406030204" pitchFamily="18" charset="0"/>
                            </a:rPr>
                            <m:t>−1, +1 </m:t>
                          </m:r>
                        </m:e>
                      </m:d>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ru-BY" sz="2000" i="1">
                              <a:latin typeface="Cambria Math" panose="02040503050406030204" pitchFamily="18" charset="0"/>
                            </a:rPr>
                          </m:ctrlPr>
                        </m:sSubPr>
                        <m:e>
                          <m:r>
                            <a:rPr lang="ru-BY" sz="2000" i="1">
                              <a:latin typeface="Cambria Math" panose="02040503050406030204" pitchFamily="18" charset="0"/>
                            </a:rPr>
                            <m:t>𝑄</m:t>
                          </m:r>
                        </m:e>
                        <m:sub>
                          <m:r>
                            <a:rPr lang="ru-BY" sz="2000" i="1">
                              <a:latin typeface="Cambria Math" panose="02040503050406030204" pitchFamily="18" charset="0"/>
                            </a:rPr>
                            <m:t>𝑇</m:t>
                          </m:r>
                        </m:sub>
                      </m:sSub>
                      <m:r>
                        <a:rPr lang="ru-BY" sz="2000" i="1">
                          <a:latin typeface="Cambria Math" panose="02040503050406030204" pitchFamily="18" charset="0"/>
                        </a:rPr>
                        <m:t>=</m:t>
                      </m:r>
                      <m:nary>
                        <m:naryPr>
                          <m:chr m:val="∑"/>
                          <m:limLoc m:val="undOvr"/>
                          <m:ctrlPr>
                            <a:rPr lang="ru-BY" sz="2000" i="1">
                              <a:latin typeface="Cambria Math" panose="02040503050406030204" pitchFamily="18" charset="0"/>
                            </a:rPr>
                          </m:ctrlPr>
                        </m:naryPr>
                        <m:sub>
                          <m:r>
                            <a:rPr lang="ru-BY" sz="2000" i="1">
                              <a:latin typeface="Cambria Math" panose="02040503050406030204" pitchFamily="18" charset="0"/>
                            </a:rPr>
                            <m:t>𝑖</m:t>
                          </m:r>
                          <m:r>
                            <a:rPr lang="ru-BY" sz="2000" i="1">
                              <a:latin typeface="Cambria Math" panose="02040503050406030204" pitchFamily="18" charset="0"/>
                            </a:rPr>
                            <m:t>=1</m:t>
                          </m:r>
                        </m:sub>
                        <m:sup>
                          <m:r>
                            <a:rPr lang="ru-BY" sz="2000" i="1">
                              <a:latin typeface="Cambria Math" panose="02040503050406030204" pitchFamily="18" charset="0"/>
                            </a:rPr>
                            <m:t>𝑙</m:t>
                          </m:r>
                        </m:sup>
                        <m:e>
                          <m:d>
                            <m:dPr>
                              <m:begChr m:val="["/>
                              <m:endChr m:val="]"/>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𝑀</m:t>
                                  </m:r>
                                </m:e>
                                <m:sub>
                                  <m:r>
                                    <a:rPr lang="ru-BY" sz="2000" i="1">
                                      <a:latin typeface="Cambria Math" panose="02040503050406030204" pitchFamily="18" charset="0"/>
                                    </a:rPr>
                                    <m:t>𝑖</m:t>
                                  </m:r>
                                </m:sub>
                              </m:sSub>
                              <m:r>
                                <a:rPr lang="ru-BY" sz="2000" i="1">
                                  <a:latin typeface="Cambria Math" panose="02040503050406030204" pitchFamily="18" charset="0"/>
                                </a:rPr>
                                <m:t>&lt;0</m:t>
                              </m:r>
                            </m:e>
                          </m:d>
                        </m:e>
                      </m:nary>
                      <m:r>
                        <a:rPr lang="ru-BY" sz="2000" i="1">
                          <a:latin typeface="Cambria Math" panose="02040503050406030204" pitchFamily="18" charset="0"/>
                        </a:rPr>
                        <m:t>≤ </m:t>
                      </m:r>
                      <m:nary>
                        <m:naryPr>
                          <m:chr m:val="∑"/>
                          <m:limLoc m:val="undOvr"/>
                          <m:ctrlPr>
                            <a:rPr lang="ru-BY" sz="2000" i="1">
                              <a:latin typeface="Cambria Math" panose="02040503050406030204" pitchFamily="18" charset="0"/>
                            </a:rPr>
                          </m:ctrlPr>
                        </m:naryPr>
                        <m:sub>
                          <m:r>
                            <a:rPr lang="ru-BY" sz="2000" i="1">
                              <a:latin typeface="Cambria Math" panose="02040503050406030204" pitchFamily="18" charset="0"/>
                            </a:rPr>
                            <m:t>𝑖</m:t>
                          </m:r>
                          <m:r>
                            <a:rPr lang="ru-BY" sz="2000" i="1">
                              <a:latin typeface="Cambria Math" panose="02040503050406030204" pitchFamily="18" charset="0"/>
                            </a:rPr>
                            <m:t>=1</m:t>
                          </m:r>
                        </m:sub>
                        <m:sup>
                          <m:r>
                            <a:rPr lang="en-US" sz="2000" i="1">
                              <a:latin typeface="Cambria Math" panose="02040503050406030204" pitchFamily="18" charset="0"/>
                            </a:rPr>
                            <m:t>𝑙</m:t>
                          </m:r>
                        </m:sup>
                        <m:e>
                          <m:func>
                            <m:funcPr>
                              <m:ctrlPr>
                                <a:rPr lang="ru-BY" sz="2000" i="1">
                                  <a:latin typeface="Cambria Math" panose="02040503050406030204" pitchFamily="18" charset="0"/>
                                </a:rPr>
                              </m:ctrlPr>
                            </m:funcPr>
                            <m:fName>
                              <m:r>
                                <m:rPr>
                                  <m:sty m:val="p"/>
                                </m:rPr>
                                <a:rPr lang="ru-BY" sz="2000">
                                  <a:latin typeface="Cambria Math" panose="02040503050406030204" pitchFamily="18" charset="0"/>
                                </a:rPr>
                                <m:t>exp</m:t>
                              </m:r>
                            </m:fName>
                            <m:e>
                              <m:d>
                                <m:dPr>
                                  <m:ctrlPr>
                                    <a:rPr lang="ru-BY" sz="2000" i="1">
                                      <a:latin typeface="Cambria Math" panose="02040503050406030204" pitchFamily="18" charset="0"/>
                                    </a:rPr>
                                  </m:ctrlPr>
                                </m:dPr>
                                <m:e>
                                  <m:r>
                                    <a:rPr lang="ru-BY" sz="2000" i="1">
                                      <a:latin typeface="Cambria Math" panose="02040503050406030204" pitchFamily="18" charset="0"/>
                                    </a:rPr>
                                    <m:t>−</m:t>
                                  </m:r>
                                  <m:sSub>
                                    <m:sSubPr>
                                      <m:ctrlPr>
                                        <a:rPr lang="ru-BY" sz="2000" i="1">
                                          <a:latin typeface="Cambria Math" panose="02040503050406030204" pitchFamily="18" charset="0"/>
                                        </a:rPr>
                                      </m:ctrlPr>
                                    </m:sSubPr>
                                    <m:e>
                                      <m:r>
                                        <a:rPr lang="ru-BY" sz="2000" i="1">
                                          <a:latin typeface="Cambria Math" panose="02040503050406030204" pitchFamily="18" charset="0"/>
                                        </a:rPr>
                                        <m:t>𝑀</m:t>
                                      </m:r>
                                    </m:e>
                                    <m:sub>
                                      <m:r>
                                        <a:rPr lang="ru-BY" sz="2000" i="1">
                                          <a:latin typeface="Cambria Math" panose="02040503050406030204" pitchFamily="18" charset="0"/>
                                        </a:rPr>
                                        <m:t>𝑖</m:t>
                                      </m:r>
                                    </m:sub>
                                  </m:sSub>
                                </m:e>
                              </m:d>
                            </m:e>
                          </m:func>
                        </m:e>
                      </m:nary>
                      <m:r>
                        <a:rPr lang="ru-BY" sz="2000" i="1">
                          <a:latin typeface="Cambria Math" panose="02040503050406030204" pitchFamily="18" charset="0"/>
                        </a:rPr>
                        <m:t>= </m:t>
                      </m:r>
                      <m:sSub>
                        <m:sSubPr>
                          <m:ctrlPr>
                            <a:rPr lang="ru-BY" sz="2000" i="1">
                              <a:latin typeface="Cambria Math" panose="02040503050406030204" pitchFamily="18" charset="0"/>
                            </a:rPr>
                          </m:ctrlPr>
                        </m:sSubPr>
                        <m:e>
                          <m:acc>
                            <m:accPr>
                              <m:chr m:val="̃"/>
                              <m:ctrlPr>
                                <a:rPr lang="ru-BY" sz="2000" i="1">
                                  <a:latin typeface="Cambria Math" panose="02040503050406030204" pitchFamily="18" charset="0"/>
                                </a:rPr>
                              </m:ctrlPr>
                            </m:accPr>
                            <m:e>
                              <m:r>
                                <a:rPr lang="ru-RU" sz="2000" i="1">
                                  <a:latin typeface="Cambria Math" panose="02040503050406030204" pitchFamily="18" charset="0"/>
                                </a:rPr>
                                <m:t>𝑄</m:t>
                              </m:r>
                            </m:e>
                          </m:acc>
                        </m:e>
                        <m:sub>
                          <m:r>
                            <a:rPr lang="ru-RU" sz="2000" i="1">
                              <a:latin typeface="Cambria Math" panose="02040503050406030204" pitchFamily="18" charset="0"/>
                            </a:rPr>
                            <m:t>⊤</m:t>
                          </m:r>
                        </m:sub>
                      </m:sSub>
                    </m:oMath>
                  </m:oMathPara>
                </a14:m>
                <a:endParaRPr lang="en-US" sz="2000" dirty="0"/>
              </a:p>
              <a:p>
                <a:pPr/>
                <a14:m>
                  <m:oMathPara xmlns:m="http://schemas.openxmlformats.org/officeDocument/2006/math">
                    <m:oMathParaPr>
                      <m:jc m:val="centerGroup"/>
                    </m:oMathParaPr>
                    <m:oMath xmlns:m="http://schemas.openxmlformats.org/officeDocument/2006/math">
                      <m:sSub>
                        <m:sSubPr>
                          <m:ctrlPr>
                            <a:rPr lang="ru-BY" sz="2000" i="1">
                              <a:latin typeface="Cambria Math" panose="02040503050406030204" pitchFamily="18" charset="0"/>
                            </a:rPr>
                          </m:ctrlPr>
                        </m:sSubPr>
                        <m:e>
                          <m:r>
                            <a:rPr lang="ru-BY" sz="2000" i="1">
                              <a:latin typeface="Cambria Math" panose="02040503050406030204" pitchFamily="18" charset="0"/>
                            </a:rPr>
                            <m:t>𝑄</m:t>
                          </m:r>
                        </m:e>
                        <m:sub>
                          <m:r>
                            <a:rPr lang="ru-BY" sz="2000" i="1">
                              <a:latin typeface="Cambria Math" panose="02040503050406030204" pitchFamily="18" charset="0"/>
                            </a:rPr>
                            <m:t>𝑇</m:t>
                          </m:r>
                        </m:sub>
                      </m:sSub>
                      <m:r>
                        <a:rPr lang="ru-BY" sz="2000" i="1">
                          <a:latin typeface="Cambria Math" panose="02040503050406030204" pitchFamily="18" charset="0"/>
                        </a:rPr>
                        <m:t>&lt;</m:t>
                      </m:r>
                      <m:sSub>
                        <m:sSubPr>
                          <m:ctrlPr>
                            <a:rPr lang="ru-BY" sz="2000" i="1">
                              <a:latin typeface="Cambria Math" panose="02040503050406030204" pitchFamily="18" charset="0"/>
                            </a:rPr>
                          </m:ctrlPr>
                        </m:sSubPr>
                        <m:e>
                          <m:acc>
                            <m:accPr>
                              <m:chr m:val="̃"/>
                              <m:ctrlPr>
                                <a:rPr lang="ru-BY" sz="2000" i="1">
                                  <a:latin typeface="Cambria Math" panose="02040503050406030204" pitchFamily="18" charset="0"/>
                                </a:rPr>
                              </m:ctrlPr>
                            </m:accPr>
                            <m:e>
                              <m:r>
                                <a:rPr lang="ru-RU" sz="2000" i="1">
                                  <a:latin typeface="Cambria Math" panose="02040503050406030204" pitchFamily="18" charset="0"/>
                                </a:rPr>
                                <m:t>𝑄</m:t>
                              </m:r>
                            </m:e>
                          </m:acc>
                        </m:e>
                        <m:sub>
                          <m:r>
                            <a:rPr lang="ru-RU" sz="2000" i="1">
                              <a:latin typeface="Cambria Math" panose="02040503050406030204" pitchFamily="18" charset="0"/>
                            </a:rPr>
                            <m:t>⊤</m:t>
                          </m:r>
                        </m:sub>
                      </m:sSub>
                      <m:r>
                        <a:rPr lang="ru-RU" sz="2000" i="1">
                          <a:latin typeface="Cambria Math" panose="02040503050406030204" pitchFamily="18" charset="0"/>
                        </a:rPr>
                        <m:t>=</m:t>
                      </m:r>
                      <m:nary>
                        <m:naryPr>
                          <m:chr m:val="∑"/>
                          <m:limLoc m:val="undOvr"/>
                          <m:ctrlPr>
                            <a:rPr lang="ru-BY" sz="2000" i="1">
                              <a:latin typeface="Cambria Math" panose="02040503050406030204" pitchFamily="18" charset="0"/>
                            </a:rPr>
                          </m:ctrlPr>
                        </m:naryPr>
                        <m:sub>
                          <m:r>
                            <a:rPr lang="ru-RU" sz="2000" i="1">
                              <a:latin typeface="Cambria Math" panose="02040503050406030204" pitchFamily="18" charset="0"/>
                            </a:rPr>
                            <m:t>𝑖</m:t>
                          </m:r>
                          <m:r>
                            <a:rPr lang="ru-RU" sz="2000" i="1">
                              <a:latin typeface="Cambria Math" panose="02040503050406030204" pitchFamily="18" charset="0"/>
                            </a:rPr>
                            <m:t>=1</m:t>
                          </m:r>
                        </m:sub>
                        <m:sup>
                          <m:r>
                            <a:rPr lang="ru-RU" sz="2000" i="1">
                              <a:latin typeface="Cambria Math" panose="02040503050406030204" pitchFamily="18" charset="0"/>
                            </a:rPr>
                            <m:t>𝑙</m:t>
                          </m:r>
                        </m:sup>
                        <m:e>
                          <m:r>
                            <a:rPr lang="ru-RU" sz="2000" i="1">
                              <a:latin typeface="Cambria Math" panose="02040503050406030204" pitchFamily="18" charset="0"/>
                            </a:rPr>
                            <m:t>𝑒𝑥𝑝</m:t>
                          </m:r>
                          <m:d>
                            <m:dPr>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RU" sz="2000" i="1">
                                      <a:latin typeface="Cambria Math" panose="02040503050406030204" pitchFamily="18" charset="0"/>
                                    </a:rPr>
                                    <m:t>−</m:t>
                                  </m:r>
                                  <m:r>
                                    <a:rPr lang="ru-RU" sz="2000" i="1">
                                      <a:latin typeface="Cambria Math" panose="02040503050406030204" pitchFamily="18" charset="0"/>
                                    </a:rPr>
                                    <m:t>𝑦</m:t>
                                  </m:r>
                                </m:e>
                                <m:sub>
                                  <m:r>
                                    <a:rPr lang="ru-RU" sz="2000" i="1">
                                      <a:latin typeface="Cambria Math" panose="02040503050406030204" pitchFamily="18" charset="0"/>
                                    </a:rPr>
                                    <m:t>𝑖</m:t>
                                  </m:r>
                                </m:sub>
                              </m:sSub>
                              <m:nary>
                                <m:naryPr>
                                  <m:chr m:val="∑"/>
                                  <m:limLoc m:val="undOvr"/>
                                  <m:ctrlPr>
                                    <a:rPr lang="ru-BY" sz="2000" i="1">
                                      <a:latin typeface="Cambria Math" panose="02040503050406030204" pitchFamily="18" charset="0"/>
                                    </a:rPr>
                                  </m:ctrlPr>
                                </m:naryPr>
                                <m:sub>
                                  <m:r>
                                    <a:rPr lang="ru-RU" sz="2000" i="1">
                                      <a:latin typeface="Cambria Math" panose="02040503050406030204" pitchFamily="18" charset="0"/>
                                    </a:rPr>
                                    <m:t>𝑡</m:t>
                                  </m:r>
                                  <m:r>
                                    <a:rPr lang="ru-RU" sz="2000" i="1">
                                      <a:latin typeface="Cambria Math" panose="02040503050406030204" pitchFamily="18" charset="0"/>
                                    </a:rPr>
                                    <m:t>=1</m:t>
                                  </m:r>
                                </m:sub>
                                <m:sup>
                                  <m:r>
                                    <a:rPr lang="ru-RU" sz="2000" i="1">
                                      <a:latin typeface="Cambria Math" panose="02040503050406030204" pitchFamily="18" charset="0"/>
                                    </a:rPr>
                                    <m:t>𝑇</m:t>
                                  </m:r>
                                </m:sup>
                                <m:e>
                                  <m:sSub>
                                    <m:sSubPr>
                                      <m:ctrlPr>
                                        <a:rPr lang="ru-BY" sz="2000" i="1">
                                          <a:latin typeface="Cambria Math" panose="02040503050406030204" pitchFamily="18" charset="0"/>
                                        </a:rPr>
                                      </m:ctrlPr>
                                    </m:sSubPr>
                                    <m:e>
                                      <m:r>
                                        <a:rPr lang="ru-BY" sz="2000" i="1">
                                          <a:latin typeface="Cambria Math" panose="02040503050406030204" pitchFamily="18" charset="0"/>
                                        </a:rPr>
                                        <m:t>𝑎</m:t>
                                      </m:r>
                                    </m:e>
                                    <m:sub>
                                      <m:r>
                                        <a:rPr lang="ru-BY" sz="2000" i="1">
                                          <a:latin typeface="Cambria Math" panose="02040503050406030204" pitchFamily="18" charset="0"/>
                                        </a:rPr>
                                        <m:t>𝑡</m:t>
                                      </m:r>
                                    </m:sub>
                                  </m:sSub>
                                  <m:sSub>
                                    <m:sSubPr>
                                      <m:ctrlPr>
                                        <a:rPr lang="ru-BY" sz="2000" i="1">
                                          <a:latin typeface="Cambria Math" panose="02040503050406030204" pitchFamily="18" charset="0"/>
                                        </a:rPr>
                                      </m:ctrlPr>
                                    </m:sSubPr>
                                    <m:e>
                                      <m:r>
                                        <a:rPr lang="ru-BY" sz="2000" i="1">
                                          <a:latin typeface="Cambria Math" panose="02040503050406030204" pitchFamily="18" charset="0"/>
                                        </a:rPr>
                                        <m:t>𝑏</m:t>
                                      </m:r>
                                    </m:e>
                                    <m:sub>
                                      <m:r>
                                        <a:rPr lang="ru-BY" sz="2000" i="1">
                                          <a:latin typeface="Cambria Math" panose="02040503050406030204" pitchFamily="18" charset="0"/>
                                        </a:rPr>
                                        <m:t>𝑡</m:t>
                                      </m:r>
                                    </m:sub>
                                  </m:sSub>
                                  <m:d>
                                    <m:dPr>
                                      <m:ctrlPr>
                                        <a:rPr lang="ru-BY" sz="2000" i="1">
                                          <a:latin typeface="Cambria Math" panose="02040503050406030204" pitchFamily="18" charset="0"/>
                                        </a:rPr>
                                      </m:ctrlPr>
                                    </m:dPr>
                                    <m:e>
                                      <m:sSub>
                                        <m:sSubPr>
                                          <m:ctrlPr>
                                            <a:rPr lang="ru-BY" sz="2000" i="1">
                                              <a:latin typeface="Cambria Math" panose="02040503050406030204" pitchFamily="18" charset="0"/>
                                            </a:rPr>
                                          </m:ctrlPr>
                                        </m:sSubPr>
                                        <m:e>
                                          <m:r>
                                            <a:rPr lang="ru-BY" sz="2000" i="1">
                                              <a:latin typeface="Cambria Math" panose="02040503050406030204" pitchFamily="18" charset="0"/>
                                            </a:rPr>
                                            <m:t>𝑥</m:t>
                                          </m:r>
                                        </m:e>
                                        <m:sub>
                                          <m:r>
                                            <a:rPr lang="ru-BY" sz="2000" i="1">
                                              <a:latin typeface="Cambria Math" panose="02040503050406030204" pitchFamily="18" charset="0"/>
                                            </a:rPr>
                                            <m:t>𝑖</m:t>
                                          </m:r>
                                        </m:sub>
                                      </m:sSub>
                                    </m:e>
                                  </m:d>
                                </m:e>
                              </m:nary>
                            </m:e>
                          </m:d>
                        </m:e>
                      </m:nary>
                    </m:oMath>
                  </m:oMathPara>
                </a14:m>
                <a:endParaRPr lang="ru-BY" sz="2000" dirty="0"/>
              </a:p>
              <a:p>
                <a:pPr>
                  <a:lnSpc>
                    <a:spcPts val="2600"/>
                  </a:lnSpc>
                </a:pPr>
                <a:endParaRPr lang="ru-RU" dirty="0"/>
              </a:p>
              <a:p>
                <a:pPr/>
                <a14:m>
                  <m:oMathPara xmlns:m="http://schemas.openxmlformats.org/officeDocument/2006/math">
                    <m:oMathParaPr>
                      <m:jc m:val="centerGroup"/>
                    </m:oMathParaPr>
                    <m:oMath xmlns:m="http://schemas.openxmlformats.org/officeDocument/2006/math">
                      <m:sSub>
                        <m:sSubPr>
                          <m:ctrlPr>
                            <a:rPr lang="ru-BY" i="1">
                              <a:latin typeface="Cambria Math" panose="02040503050406030204" pitchFamily="18" charset="0"/>
                            </a:rPr>
                          </m:ctrlPr>
                        </m:sSubPr>
                        <m:e>
                          <m:r>
                            <a:rPr lang="ru-BY" i="1">
                              <a:latin typeface="Cambria Math" panose="02040503050406030204" pitchFamily="18" charset="0"/>
                            </a:rPr>
                            <m:t>𝑄</m:t>
                          </m:r>
                        </m:e>
                        <m:sub>
                          <m:r>
                            <a:rPr lang="ru-BY" i="1">
                              <a:latin typeface="Cambria Math" panose="02040503050406030204" pitchFamily="18" charset="0"/>
                            </a:rPr>
                            <m:t>𝑇</m:t>
                          </m:r>
                        </m:sub>
                      </m:sSub>
                      <m:r>
                        <a:rPr lang="ru-BY" i="1">
                          <a:latin typeface="Cambria Math" panose="02040503050406030204" pitchFamily="18" charset="0"/>
                        </a:rPr>
                        <m:t>&lt;</m:t>
                      </m:r>
                      <m:sSub>
                        <m:sSubPr>
                          <m:ctrlPr>
                            <a:rPr lang="ru-BY" i="1">
                              <a:latin typeface="Cambria Math" panose="02040503050406030204" pitchFamily="18" charset="0"/>
                            </a:rPr>
                          </m:ctrlPr>
                        </m:sSubPr>
                        <m:e>
                          <m:acc>
                            <m:accPr>
                              <m:chr m:val="̃"/>
                              <m:ctrlPr>
                                <a:rPr lang="ru-BY" i="1">
                                  <a:latin typeface="Cambria Math" panose="02040503050406030204" pitchFamily="18" charset="0"/>
                                </a:rPr>
                              </m:ctrlPr>
                            </m:accPr>
                            <m:e>
                              <m:r>
                                <a:rPr lang="ru-RU" i="1">
                                  <a:latin typeface="Cambria Math" panose="02040503050406030204" pitchFamily="18" charset="0"/>
                                </a:rPr>
                                <m:t>𝑄</m:t>
                              </m:r>
                            </m:e>
                          </m:acc>
                        </m:e>
                        <m:sub>
                          <m:r>
                            <a:rPr lang="ru-RU" i="1">
                              <a:latin typeface="Cambria Math" panose="02040503050406030204" pitchFamily="18" charset="0"/>
                            </a:rPr>
                            <m:t>⊤</m:t>
                          </m:r>
                        </m:sub>
                      </m:sSub>
                      <m:r>
                        <a:rPr lang="ru-RU" i="1">
                          <a:latin typeface="Cambria Math" panose="02040503050406030204" pitchFamily="18" charset="0"/>
                        </a:rPr>
                        <m:t>=</m:t>
                      </m:r>
                      <m:nary>
                        <m:naryPr>
                          <m:chr m:val="∑"/>
                          <m:limLoc m:val="undOvr"/>
                          <m:ctrlPr>
                            <a:rPr lang="ru-BY" i="1">
                              <a:latin typeface="Cambria Math" panose="02040503050406030204" pitchFamily="18" charset="0"/>
                            </a:rPr>
                          </m:ctrlPr>
                        </m:naryPr>
                        <m:sub>
                          <m:r>
                            <a:rPr lang="ru-RU" i="1">
                              <a:latin typeface="Cambria Math" panose="02040503050406030204" pitchFamily="18" charset="0"/>
                            </a:rPr>
                            <m:t>𝑖</m:t>
                          </m:r>
                          <m:r>
                            <a:rPr lang="ru-RU" i="1">
                              <a:latin typeface="Cambria Math" panose="02040503050406030204" pitchFamily="18" charset="0"/>
                            </a:rPr>
                            <m:t>=1</m:t>
                          </m:r>
                        </m:sub>
                        <m:sup>
                          <m:r>
                            <a:rPr lang="ru-RU" i="1">
                              <a:latin typeface="Cambria Math" panose="02040503050406030204" pitchFamily="18" charset="0"/>
                            </a:rPr>
                            <m:t>𝑙</m:t>
                          </m:r>
                        </m:sup>
                        <m:e>
                          <m:r>
                            <a:rPr lang="ru-RU" i="1">
                              <a:latin typeface="Cambria Math" panose="02040503050406030204" pitchFamily="18" charset="0"/>
                            </a:rPr>
                            <m:t>𝑒𝑥𝑝</m:t>
                          </m:r>
                          <m:d>
                            <m:dPr>
                              <m:ctrlPr>
                                <a:rPr lang="ru-BY" i="1">
                                  <a:latin typeface="Cambria Math" panose="02040503050406030204" pitchFamily="18" charset="0"/>
                                </a:rPr>
                              </m:ctrlPr>
                            </m:dPr>
                            <m:e>
                              <m:sSub>
                                <m:sSubPr>
                                  <m:ctrlPr>
                                    <a:rPr lang="ru-BY" i="1">
                                      <a:latin typeface="Cambria Math" panose="02040503050406030204" pitchFamily="18" charset="0"/>
                                    </a:rPr>
                                  </m:ctrlPr>
                                </m:sSubPr>
                                <m:e>
                                  <m:r>
                                    <a:rPr lang="ru-RU" i="1">
                                      <a:latin typeface="Cambria Math" panose="02040503050406030204" pitchFamily="18" charset="0"/>
                                    </a:rPr>
                                    <m:t>−</m:t>
                                  </m:r>
                                  <m:r>
                                    <a:rPr lang="ru-RU" i="1">
                                      <a:latin typeface="Cambria Math" panose="02040503050406030204" pitchFamily="18" charset="0"/>
                                    </a:rPr>
                                    <m:t>𝑦</m:t>
                                  </m:r>
                                </m:e>
                                <m:sub>
                                  <m:r>
                                    <a:rPr lang="ru-RU" i="1">
                                      <a:latin typeface="Cambria Math" panose="02040503050406030204" pitchFamily="18" charset="0"/>
                                    </a:rPr>
                                    <m:t>𝑖</m:t>
                                  </m:r>
                                </m:sub>
                              </m:sSub>
                              <m:nary>
                                <m:naryPr>
                                  <m:chr m:val="∑"/>
                                  <m:limLoc m:val="undOvr"/>
                                  <m:ctrlPr>
                                    <a:rPr lang="ru-BY" i="1">
                                      <a:latin typeface="Cambria Math" panose="02040503050406030204" pitchFamily="18" charset="0"/>
                                    </a:rPr>
                                  </m:ctrlPr>
                                </m:naryPr>
                                <m:sub>
                                  <m:r>
                                    <a:rPr lang="ru-RU" i="1">
                                      <a:latin typeface="Cambria Math" panose="02040503050406030204" pitchFamily="18" charset="0"/>
                                    </a:rPr>
                                    <m:t>𝑡</m:t>
                                  </m:r>
                                  <m:r>
                                    <a:rPr lang="ru-RU" i="1">
                                      <a:latin typeface="Cambria Math" panose="02040503050406030204" pitchFamily="18" charset="0"/>
                                    </a:rPr>
                                    <m:t>=1</m:t>
                                  </m:r>
                                </m:sub>
                                <m:sup>
                                  <m:r>
                                    <a:rPr lang="ru-RU" i="1">
                                      <a:latin typeface="Cambria Math" panose="02040503050406030204" pitchFamily="18" charset="0"/>
                                    </a:rPr>
                                    <m:t>𝑇</m:t>
                                  </m:r>
                                  <m:r>
                                    <a:rPr lang="ru-RU" i="1">
                                      <a:latin typeface="Cambria Math" panose="02040503050406030204" pitchFamily="18" charset="0"/>
                                    </a:rPr>
                                    <m:t>−1</m:t>
                                  </m:r>
                                </m:sup>
                                <m:e>
                                  <m:sSub>
                                    <m:sSubPr>
                                      <m:ctrlPr>
                                        <a:rPr lang="ru-BY" i="1">
                                          <a:latin typeface="Cambria Math" panose="02040503050406030204" pitchFamily="18" charset="0"/>
                                        </a:rPr>
                                      </m:ctrlPr>
                                    </m:sSubPr>
                                    <m:e>
                                      <m:r>
                                        <a:rPr lang="ru-BY" i="1">
                                          <a:latin typeface="Cambria Math" panose="02040503050406030204" pitchFamily="18" charset="0"/>
                                        </a:rPr>
                                        <m:t>𝑎</m:t>
                                      </m:r>
                                    </m:e>
                                    <m:sub>
                                      <m:r>
                                        <a:rPr lang="ru-BY" i="1">
                                          <a:latin typeface="Cambria Math" panose="02040503050406030204" pitchFamily="18" charset="0"/>
                                        </a:rPr>
                                        <m:t>𝑡</m:t>
                                      </m:r>
                                    </m:sub>
                                  </m:sSub>
                                  <m:sSub>
                                    <m:sSubPr>
                                      <m:ctrlPr>
                                        <a:rPr lang="ru-BY" i="1">
                                          <a:latin typeface="Cambria Math" panose="02040503050406030204" pitchFamily="18" charset="0"/>
                                        </a:rPr>
                                      </m:ctrlPr>
                                    </m:sSubPr>
                                    <m:e>
                                      <m:r>
                                        <a:rPr lang="ru-BY" i="1">
                                          <a:latin typeface="Cambria Math" panose="02040503050406030204" pitchFamily="18" charset="0"/>
                                        </a:rPr>
                                        <m:t>𝑏</m:t>
                                      </m:r>
                                    </m:e>
                                    <m:sub>
                                      <m:r>
                                        <a:rPr lang="ru-BY" i="1">
                                          <a:latin typeface="Cambria Math" panose="02040503050406030204" pitchFamily="18" charset="0"/>
                                        </a:rPr>
                                        <m:t>𝑡</m:t>
                                      </m:r>
                                    </m:sub>
                                  </m:sSub>
                                  <m:d>
                                    <m:dPr>
                                      <m:ctrlPr>
                                        <a:rPr lang="ru-BY" i="1">
                                          <a:latin typeface="Cambria Math" panose="02040503050406030204" pitchFamily="18" charset="0"/>
                                        </a:rPr>
                                      </m:ctrlPr>
                                    </m:dPr>
                                    <m:e>
                                      <m:sSub>
                                        <m:sSubPr>
                                          <m:ctrlPr>
                                            <a:rPr lang="ru-BY" i="1">
                                              <a:latin typeface="Cambria Math" panose="02040503050406030204" pitchFamily="18" charset="0"/>
                                            </a:rPr>
                                          </m:ctrlPr>
                                        </m:sSubPr>
                                        <m:e>
                                          <m:r>
                                            <a:rPr lang="ru-BY" i="1">
                                              <a:latin typeface="Cambria Math" panose="02040503050406030204" pitchFamily="18" charset="0"/>
                                            </a:rPr>
                                            <m:t>𝑥</m:t>
                                          </m:r>
                                        </m:e>
                                        <m:sub>
                                          <m:r>
                                            <a:rPr lang="ru-BY" i="1">
                                              <a:latin typeface="Cambria Math" panose="02040503050406030204" pitchFamily="18" charset="0"/>
                                            </a:rPr>
                                            <m:t>𝑖</m:t>
                                          </m:r>
                                        </m:sub>
                                      </m:sSub>
                                    </m:e>
                                  </m:d>
                                </m:e>
                              </m:nary>
                            </m:e>
                          </m:d>
                        </m:e>
                      </m:nary>
                      <m:r>
                        <a:rPr lang="ru-RU" i="1">
                          <a:latin typeface="Cambria Math" panose="02040503050406030204" pitchFamily="18" charset="0"/>
                        </a:rPr>
                        <m:t>𝑒𝑥𝑝</m:t>
                      </m:r>
                      <m:d>
                        <m:dPr>
                          <m:ctrlPr>
                            <a:rPr lang="ru-BY" i="1">
                              <a:latin typeface="Cambria Math" panose="02040503050406030204" pitchFamily="18" charset="0"/>
                            </a:rPr>
                          </m:ctrlPr>
                        </m:dPr>
                        <m:e>
                          <m:sSub>
                            <m:sSubPr>
                              <m:ctrlPr>
                                <a:rPr lang="ru-BY" i="1">
                                  <a:latin typeface="Cambria Math" panose="02040503050406030204" pitchFamily="18" charset="0"/>
                                </a:rPr>
                              </m:ctrlPr>
                            </m:sSubPr>
                            <m:e>
                              <m:r>
                                <a:rPr lang="ru-RU" i="1">
                                  <a:latin typeface="Cambria Math" panose="02040503050406030204" pitchFamily="18" charset="0"/>
                                </a:rPr>
                                <m:t>−</m:t>
                              </m:r>
                              <m:r>
                                <a:rPr lang="ru-RU" i="1">
                                  <a:latin typeface="Cambria Math" panose="02040503050406030204" pitchFamily="18" charset="0"/>
                                </a:rPr>
                                <m:t>𝑦</m:t>
                              </m:r>
                            </m:e>
                            <m:sub>
                              <m:r>
                                <a:rPr lang="ru-RU" i="1">
                                  <a:latin typeface="Cambria Math" panose="02040503050406030204" pitchFamily="18" charset="0"/>
                                </a:rPr>
                                <m:t>𝑖</m:t>
                              </m:r>
                            </m:sub>
                          </m:sSub>
                          <m:sSub>
                            <m:sSubPr>
                              <m:ctrlPr>
                                <a:rPr lang="ru-BY" i="1">
                                  <a:latin typeface="Cambria Math" panose="02040503050406030204" pitchFamily="18" charset="0"/>
                                </a:rPr>
                              </m:ctrlPr>
                            </m:sSubPr>
                            <m:e>
                              <m:r>
                                <a:rPr lang="ru-BY" i="1">
                                  <a:latin typeface="Cambria Math" panose="02040503050406030204" pitchFamily="18" charset="0"/>
                                </a:rPr>
                                <m:t>𝑎</m:t>
                              </m:r>
                            </m:e>
                            <m:sub>
                              <m:r>
                                <a:rPr lang="ru-BY" i="1">
                                  <a:latin typeface="Cambria Math" panose="02040503050406030204" pitchFamily="18" charset="0"/>
                                </a:rPr>
                                <m:t>𝑇</m:t>
                              </m:r>
                            </m:sub>
                          </m:sSub>
                          <m:sSub>
                            <m:sSubPr>
                              <m:ctrlPr>
                                <a:rPr lang="ru-BY" i="1">
                                  <a:latin typeface="Cambria Math" panose="02040503050406030204" pitchFamily="18" charset="0"/>
                                </a:rPr>
                              </m:ctrlPr>
                            </m:sSubPr>
                            <m:e>
                              <m:r>
                                <a:rPr lang="ru-BY" i="1">
                                  <a:latin typeface="Cambria Math" panose="02040503050406030204" pitchFamily="18" charset="0"/>
                                </a:rPr>
                                <m:t>𝑏</m:t>
                              </m:r>
                            </m:e>
                            <m:sub>
                              <m:r>
                                <a:rPr lang="ru-BY" i="1">
                                  <a:latin typeface="Cambria Math" panose="02040503050406030204" pitchFamily="18" charset="0"/>
                                </a:rPr>
                                <m:t>𝑇</m:t>
                              </m:r>
                            </m:sub>
                          </m:sSub>
                          <m:d>
                            <m:dPr>
                              <m:ctrlPr>
                                <a:rPr lang="ru-BY" i="1">
                                  <a:latin typeface="Cambria Math" panose="02040503050406030204" pitchFamily="18" charset="0"/>
                                </a:rPr>
                              </m:ctrlPr>
                            </m:dPr>
                            <m:e>
                              <m:sSub>
                                <m:sSubPr>
                                  <m:ctrlPr>
                                    <a:rPr lang="ru-BY" i="1">
                                      <a:latin typeface="Cambria Math" panose="02040503050406030204" pitchFamily="18" charset="0"/>
                                    </a:rPr>
                                  </m:ctrlPr>
                                </m:sSubPr>
                                <m:e>
                                  <m:r>
                                    <a:rPr lang="ru-BY" i="1">
                                      <a:latin typeface="Cambria Math" panose="02040503050406030204" pitchFamily="18" charset="0"/>
                                    </a:rPr>
                                    <m:t>𝑥</m:t>
                                  </m:r>
                                </m:e>
                                <m:sub>
                                  <m:r>
                                    <a:rPr lang="ru-BY" i="1">
                                      <a:latin typeface="Cambria Math" panose="02040503050406030204" pitchFamily="18" charset="0"/>
                                    </a:rPr>
                                    <m:t>𝑖</m:t>
                                  </m:r>
                                </m:sub>
                              </m:sSub>
                            </m:e>
                          </m:d>
                        </m:e>
                      </m:d>
                    </m:oMath>
                  </m:oMathPara>
                </a14:m>
                <a:endParaRPr lang="ru-BY" dirty="0"/>
              </a:p>
              <a:p>
                <a:r>
                  <a:rPr lang="ru-RU" dirty="0"/>
                  <a:t> </a:t>
                </a:r>
                <a:endParaRPr lang="ru-BY" dirty="0"/>
              </a:p>
              <a:p>
                <a:pPr/>
                <a14:m>
                  <m:oMathPara xmlns:m="http://schemas.openxmlformats.org/officeDocument/2006/math">
                    <m:oMathParaPr>
                      <m:jc m:val="centerGroup"/>
                    </m:oMathParaPr>
                    <m:oMath xmlns:m="http://schemas.openxmlformats.org/officeDocument/2006/math">
                      <m:acc>
                        <m:accPr>
                          <m:chr m:val="̃"/>
                          <m:ctrlPr>
                            <a:rPr lang="ru-BY" i="1">
                              <a:latin typeface="Cambria Math" panose="02040503050406030204" pitchFamily="18" charset="0"/>
                            </a:rPr>
                          </m:ctrlPr>
                        </m:accPr>
                        <m:e>
                          <m:sSub>
                            <m:sSubPr>
                              <m:ctrlPr>
                                <a:rPr lang="ru-BY" i="1">
                                  <a:latin typeface="Cambria Math" panose="02040503050406030204" pitchFamily="18" charset="0"/>
                                </a:rPr>
                              </m:ctrlPr>
                            </m:sSubPr>
                            <m:e>
                              <m:r>
                                <a:rPr lang="ru-RU" i="1">
                                  <a:latin typeface="Cambria Math" panose="02040503050406030204" pitchFamily="18" charset="0"/>
                                </a:rPr>
                                <m:t>𝜔</m:t>
                              </m:r>
                            </m:e>
                            <m:sub>
                              <m:r>
                                <a:rPr lang="ru-RU" i="1">
                                  <a:latin typeface="Cambria Math" panose="02040503050406030204" pitchFamily="18" charset="0"/>
                                </a:rPr>
                                <m:t>𝑖</m:t>
                              </m:r>
                            </m:sub>
                          </m:sSub>
                        </m:e>
                      </m:acc>
                      <m:r>
                        <a:rPr lang="ru-RU" i="1">
                          <a:latin typeface="Cambria Math" panose="02040503050406030204" pitchFamily="18" charset="0"/>
                        </a:rPr>
                        <m:t>=</m:t>
                      </m:r>
                      <m:f>
                        <m:fPr>
                          <m:ctrlPr>
                            <a:rPr lang="ru-BY" i="1">
                              <a:latin typeface="Cambria Math" panose="02040503050406030204" pitchFamily="18" charset="0"/>
                            </a:rPr>
                          </m:ctrlPr>
                        </m:fPr>
                        <m:num>
                          <m:sSub>
                            <m:sSubPr>
                              <m:ctrlPr>
                                <a:rPr lang="ru-BY" i="1">
                                  <a:latin typeface="Cambria Math" panose="02040503050406030204" pitchFamily="18" charset="0"/>
                                </a:rPr>
                              </m:ctrlPr>
                            </m:sSubPr>
                            <m:e>
                              <m:r>
                                <a:rPr lang="ru-RU" i="1">
                                  <a:latin typeface="Cambria Math" panose="02040503050406030204" pitchFamily="18" charset="0"/>
                                </a:rPr>
                                <m:t>𝜔</m:t>
                              </m:r>
                            </m:e>
                            <m:sub>
                              <m:r>
                                <a:rPr lang="ru-RU" i="1">
                                  <a:latin typeface="Cambria Math" panose="02040503050406030204" pitchFamily="18" charset="0"/>
                                </a:rPr>
                                <m:t>𝑖</m:t>
                              </m:r>
                            </m:sub>
                          </m:sSub>
                        </m:num>
                        <m:den>
                          <m:nary>
                            <m:naryPr>
                              <m:chr m:val="∑"/>
                              <m:limLoc m:val="undOvr"/>
                              <m:ctrlPr>
                                <a:rPr lang="ru-BY" i="1">
                                  <a:latin typeface="Cambria Math" panose="02040503050406030204" pitchFamily="18" charset="0"/>
                                </a:rPr>
                              </m:ctrlPr>
                            </m:naryPr>
                            <m:sub>
                              <m:r>
                                <a:rPr lang="ru-RU" i="1">
                                  <a:latin typeface="Cambria Math" panose="02040503050406030204" pitchFamily="18" charset="0"/>
                                </a:rPr>
                                <m:t>𝑖</m:t>
                              </m:r>
                              <m:r>
                                <a:rPr lang="ru-RU" i="1">
                                  <a:latin typeface="Cambria Math" panose="02040503050406030204" pitchFamily="18" charset="0"/>
                                </a:rPr>
                                <m:t>=1</m:t>
                              </m:r>
                            </m:sub>
                            <m:sup>
                              <m:r>
                                <a:rPr lang="ru-RU" i="1">
                                  <a:latin typeface="Cambria Math" panose="02040503050406030204" pitchFamily="18" charset="0"/>
                                </a:rPr>
                                <m:t>𝑙</m:t>
                              </m:r>
                            </m:sup>
                            <m:e>
                              <m:sSub>
                                <m:sSubPr>
                                  <m:ctrlPr>
                                    <a:rPr lang="ru-BY" i="1">
                                      <a:latin typeface="Cambria Math" panose="02040503050406030204" pitchFamily="18" charset="0"/>
                                    </a:rPr>
                                  </m:ctrlPr>
                                </m:sSubPr>
                                <m:e>
                                  <m:r>
                                    <a:rPr lang="ru-RU" i="1">
                                      <a:latin typeface="Cambria Math" panose="02040503050406030204" pitchFamily="18" charset="0"/>
                                    </a:rPr>
                                    <m:t>𝜔</m:t>
                                  </m:r>
                                </m:e>
                                <m:sub>
                                  <m:r>
                                    <a:rPr lang="ru-RU" i="1">
                                      <a:latin typeface="Cambria Math" panose="02040503050406030204" pitchFamily="18" charset="0"/>
                                    </a:rPr>
                                    <m:t>𝑖</m:t>
                                  </m:r>
                                </m:sub>
                              </m:sSub>
                            </m:e>
                          </m:nary>
                        </m:den>
                      </m:f>
                      <m:r>
                        <a:rPr lang="ru-RU" i="1">
                          <a:latin typeface="Cambria Math" panose="02040503050406030204" pitchFamily="18" charset="0"/>
                        </a:rPr>
                        <m:t>     </m:t>
                      </m:r>
                      <m:r>
                        <a:rPr lang="ru-RU" i="1">
                          <a:latin typeface="Cambria Math" panose="02040503050406030204" pitchFamily="18" charset="0"/>
                        </a:rPr>
                        <m:t>𝑖</m:t>
                      </m:r>
                      <m:r>
                        <a:rPr lang="ru-RU" i="1">
                          <a:latin typeface="Cambria Math" panose="02040503050406030204" pitchFamily="18" charset="0"/>
                        </a:rPr>
                        <m:t>=1, 2, …, </m:t>
                      </m:r>
                      <m:r>
                        <a:rPr lang="ru-RU" i="1">
                          <a:latin typeface="Cambria Math" panose="02040503050406030204" pitchFamily="18" charset="0"/>
                        </a:rPr>
                        <m:t>𝑙</m:t>
                      </m:r>
                    </m:oMath>
                  </m:oMathPara>
                </a14:m>
                <a:endParaRPr lang="ru-BY" dirty="0"/>
              </a:p>
              <a:p>
                <a:endParaRPr lang="ru-BY" dirty="0"/>
              </a:p>
              <a:p>
                <a:pPr>
                  <a:lnSpc>
                    <a:spcPts val="2600"/>
                  </a:lnSpc>
                </a:pPr>
                <a:endParaRPr lang="ru-BY" dirty="0"/>
              </a:p>
              <a:p>
                <a:pPr>
                  <a:lnSpc>
                    <a:spcPts val="2600"/>
                  </a:lnSpc>
                </a:pPr>
                <a:endParaRPr lang="ru-BY" sz="2800" dirty="0"/>
              </a:p>
              <a:p>
                <a:pPr marL="0" indent="0">
                  <a:lnSpc>
                    <a:spcPts val="2600"/>
                  </a:lnSpc>
                  <a:buNone/>
                </a:pPr>
                <a:endParaRPr lang="en-US" sz="1600" dirty="0"/>
              </a:p>
            </p:txBody>
          </p:sp>
        </mc:Choice>
        <mc:Fallback xmlns="">
          <p:sp>
            <p:nvSpPr>
              <p:cNvPr id="3" name="Text 1"/>
              <p:cNvSpPr>
                <a:spLocks noRot="1" noChangeAspect="1" noMove="1" noResize="1" noEditPoints="1" noAdjustHandles="1" noChangeArrowheads="1" noChangeShapeType="1" noTextEdit="1"/>
              </p:cNvSpPr>
              <p:nvPr/>
            </p:nvSpPr>
            <p:spPr>
              <a:xfrm>
                <a:off x="336884" y="2102942"/>
                <a:ext cx="7612380" cy="3684247"/>
              </a:xfrm>
              <a:prstGeom prst="rect">
                <a:avLst/>
              </a:prstGeom>
              <a:blipFill>
                <a:blip r:embed="rId3"/>
                <a:stretch>
                  <a:fillRect b="-17219"/>
                </a:stretch>
              </a:blipFill>
              <a:ln/>
            </p:spPr>
            <p:txBody>
              <a:bodyPr/>
              <a:lstStyle/>
              <a:p>
                <a:r>
                  <a:rPr lang="ru-BY">
                    <a:noFill/>
                  </a:rPr>
                  <a:t> </a:t>
                </a:r>
              </a:p>
            </p:txBody>
          </p:sp>
        </mc:Fallback>
      </mc:AlternateContent>
      <mc:AlternateContent xmlns:mc="http://schemas.openxmlformats.org/markup-compatibility/2006" xmlns:a14="http://schemas.microsoft.com/office/drawing/2010/main">
        <mc:Choice Requires="a14">
          <p:sp>
            <p:nvSpPr>
              <p:cNvPr id="4" name="Text 0">
                <a:extLst>
                  <a:ext uri="{FF2B5EF4-FFF2-40B4-BE49-F238E27FC236}">
                    <a16:creationId xmlns:a16="http://schemas.microsoft.com/office/drawing/2014/main" id="{822BA3EA-918E-4A83-88ED-50B41EB6F8DC}"/>
                  </a:ext>
                </a:extLst>
              </p:cNvPr>
              <p:cNvSpPr/>
              <p:nvPr/>
            </p:nvSpPr>
            <p:spPr>
              <a:xfrm>
                <a:off x="7026442" y="2466165"/>
                <a:ext cx="7741118" cy="4379803"/>
              </a:xfrm>
              <a:prstGeom prst="rect">
                <a:avLst/>
              </a:prstGeom>
              <a:noFill/>
              <a:ln/>
            </p:spPr>
            <p:txBody>
              <a:bodyPr wrap="none" lIns="0" tIns="0" rIns="0" bIns="0" rtlCol="0" anchor="t"/>
              <a:lstStyle/>
              <a:p>
                <a:pPr/>
                <a14:m>
                  <m:oMathPara xmlns:m="http://schemas.openxmlformats.org/officeDocument/2006/math">
                    <m:oMathParaPr>
                      <m:jc m:val="centerGroup"/>
                    </m:oMathParaPr>
                    <m:oMath xmlns:m="http://schemas.openxmlformats.org/officeDocument/2006/math">
                      <m:nary>
                        <m:naryPr>
                          <m:chr m:val="∑"/>
                          <m:limLoc m:val="undOvr"/>
                          <m:ctrlPr>
                            <a:rPr lang="ru-BY" i="1">
                              <a:latin typeface="Cambria Math" panose="02040503050406030204" pitchFamily="18" charset="0"/>
                            </a:rPr>
                          </m:ctrlPr>
                        </m:naryPr>
                        <m:sub>
                          <m:r>
                            <a:rPr lang="ru-RU" i="1">
                              <a:latin typeface="Cambria Math" panose="02040503050406030204" pitchFamily="18" charset="0"/>
                            </a:rPr>
                            <m:t>𝑖</m:t>
                          </m:r>
                          <m:r>
                            <a:rPr lang="ru-RU" i="1">
                              <a:latin typeface="Cambria Math" panose="02040503050406030204" pitchFamily="18" charset="0"/>
                            </a:rPr>
                            <m:t>=1</m:t>
                          </m:r>
                        </m:sub>
                        <m:sup>
                          <m:r>
                            <a:rPr lang="ru-RU" i="1">
                              <a:latin typeface="Cambria Math" panose="02040503050406030204" pitchFamily="18" charset="0"/>
                            </a:rPr>
                            <m:t>𝑙</m:t>
                          </m:r>
                        </m:sup>
                        <m:e>
                          <m:acc>
                            <m:accPr>
                              <m:chr m:val="̃"/>
                              <m:ctrlPr>
                                <a:rPr lang="ru-BY" i="1">
                                  <a:latin typeface="Cambria Math" panose="02040503050406030204" pitchFamily="18" charset="0"/>
                                </a:rPr>
                              </m:ctrlPr>
                            </m:accPr>
                            <m:e>
                              <m:sSub>
                                <m:sSubPr>
                                  <m:ctrlPr>
                                    <a:rPr lang="ru-BY" i="1">
                                      <a:latin typeface="Cambria Math" panose="02040503050406030204" pitchFamily="18" charset="0"/>
                                    </a:rPr>
                                  </m:ctrlPr>
                                </m:sSubPr>
                                <m:e>
                                  <m:r>
                                    <a:rPr lang="ru-RU" i="1">
                                      <a:latin typeface="Cambria Math" panose="02040503050406030204" pitchFamily="18" charset="0"/>
                                    </a:rPr>
                                    <m:t>𝜔</m:t>
                                  </m:r>
                                </m:e>
                                <m:sub>
                                  <m:r>
                                    <a:rPr lang="ru-RU" i="1">
                                      <a:latin typeface="Cambria Math" panose="02040503050406030204" pitchFamily="18" charset="0"/>
                                    </a:rPr>
                                    <m:t>𝑖</m:t>
                                  </m:r>
                                </m:sub>
                              </m:sSub>
                            </m:e>
                          </m:acc>
                        </m:e>
                      </m:nary>
                      <m:r>
                        <a:rPr lang="ru-RU" i="1">
                          <a:latin typeface="Cambria Math" panose="02040503050406030204" pitchFamily="18" charset="0"/>
                        </a:rPr>
                        <m:t>=1</m:t>
                      </m:r>
                    </m:oMath>
                  </m:oMathPara>
                </a14:m>
                <a:endParaRPr lang="ru-BY" dirty="0"/>
              </a:p>
              <a:p>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𝑁</m:t>
                      </m:r>
                      <m:d>
                        <m:dPr>
                          <m:ctrlPr>
                            <a:rPr lang="ru-BY" i="1">
                              <a:latin typeface="Cambria Math" panose="02040503050406030204" pitchFamily="18" charset="0"/>
                            </a:rPr>
                          </m:ctrlPr>
                        </m:dPr>
                        <m:e>
                          <m:r>
                            <a:rPr lang="ru-RU" i="1">
                              <a:latin typeface="Cambria Math" panose="02040503050406030204" pitchFamily="18" charset="0"/>
                            </a:rPr>
                            <m:t>𝑏</m:t>
                          </m:r>
                        </m:e>
                      </m:d>
                      <m:r>
                        <a:rPr lang="ru-RU" i="1">
                          <a:latin typeface="Cambria Math" panose="02040503050406030204" pitchFamily="18" charset="0"/>
                        </a:rPr>
                        <m:t>=</m:t>
                      </m:r>
                      <m:nary>
                        <m:naryPr>
                          <m:chr m:val="∑"/>
                          <m:limLoc m:val="undOvr"/>
                          <m:ctrlPr>
                            <a:rPr lang="ru-BY" i="1">
                              <a:latin typeface="Cambria Math" panose="02040503050406030204" pitchFamily="18" charset="0"/>
                            </a:rPr>
                          </m:ctrlPr>
                        </m:naryPr>
                        <m:sub>
                          <m:r>
                            <a:rPr lang="ru-RU" i="1">
                              <a:latin typeface="Cambria Math" panose="02040503050406030204" pitchFamily="18" charset="0"/>
                            </a:rPr>
                            <m:t>𝑖</m:t>
                          </m:r>
                          <m:r>
                            <a:rPr lang="ru-RU" i="1">
                              <a:latin typeface="Cambria Math" panose="02040503050406030204" pitchFamily="18" charset="0"/>
                            </a:rPr>
                            <m:t>=1</m:t>
                          </m:r>
                        </m:sub>
                        <m:sup>
                          <m:r>
                            <a:rPr lang="ru-RU" i="1">
                              <a:latin typeface="Cambria Math" panose="02040503050406030204" pitchFamily="18" charset="0"/>
                            </a:rPr>
                            <m:t>𝑙</m:t>
                          </m:r>
                        </m:sup>
                        <m:e>
                          <m:acc>
                            <m:accPr>
                              <m:chr m:val="̃"/>
                              <m:ctrlPr>
                                <a:rPr lang="ru-BY" i="1">
                                  <a:latin typeface="Cambria Math" panose="02040503050406030204" pitchFamily="18" charset="0"/>
                                </a:rPr>
                              </m:ctrlPr>
                            </m:accPr>
                            <m:e>
                              <m:sSub>
                                <m:sSubPr>
                                  <m:ctrlPr>
                                    <a:rPr lang="ru-BY" i="1">
                                      <a:latin typeface="Cambria Math" panose="02040503050406030204" pitchFamily="18" charset="0"/>
                                    </a:rPr>
                                  </m:ctrlPr>
                                </m:sSubPr>
                                <m:e>
                                  <m:r>
                                    <a:rPr lang="ru-RU" i="1">
                                      <a:latin typeface="Cambria Math" panose="02040503050406030204" pitchFamily="18" charset="0"/>
                                    </a:rPr>
                                    <m:t>𝜔</m:t>
                                  </m:r>
                                </m:e>
                                <m:sub>
                                  <m:r>
                                    <a:rPr lang="ru-RU" i="1">
                                      <a:latin typeface="Cambria Math" panose="02040503050406030204" pitchFamily="18" charset="0"/>
                                    </a:rPr>
                                    <m:t>𝑖</m:t>
                                  </m:r>
                                </m:sub>
                              </m:sSub>
                            </m:e>
                          </m:acc>
                        </m:e>
                      </m:nary>
                      <m:d>
                        <m:dPr>
                          <m:begChr m:val="["/>
                          <m:endChr m:val="]"/>
                          <m:ctrlPr>
                            <a:rPr lang="ru-BY" i="1">
                              <a:latin typeface="Cambria Math" panose="02040503050406030204" pitchFamily="18" charset="0"/>
                            </a:rPr>
                          </m:ctrlPr>
                        </m:dPr>
                        <m:e>
                          <m:r>
                            <a:rPr lang="ru-RU" i="1">
                              <a:latin typeface="Cambria Math" panose="02040503050406030204" pitchFamily="18" charset="0"/>
                            </a:rPr>
                            <m:t>𝑏</m:t>
                          </m:r>
                          <m:d>
                            <m:dPr>
                              <m:ctrlPr>
                                <a:rPr lang="ru-BY" i="1">
                                  <a:latin typeface="Cambria Math" panose="02040503050406030204" pitchFamily="18" charset="0"/>
                                </a:rPr>
                              </m:ctrlPr>
                            </m:dPr>
                            <m:e>
                              <m:sSub>
                                <m:sSubPr>
                                  <m:ctrlPr>
                                    <a:rPr lang="ru-BY"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𝑖</m:t>
                                  </m:r>
                                </m:sub>
                              </m:sSub>
                            </m:e>
                          </m:d>
                          <m:r>
                            <a:rPr lang="ru-RU" i="1">
                              <a:latin typeface="Cambria Math" panose="02040503050406030204" pitchFamily="18" charset="0"/>
                            </a:rPr>
                            <m:t>≠</m:t>
                          </m:r>
                          <m:sSub>
                            <m:sSubPr>
                              <m:ctrlPr>
                                <a:rPr lang="ru-BY" i="1">
                                  <a:latin typeface="Cambria Math" panose="02040503050406030204" pitchFamily="18" charset="0"/>
                                </a:rPr>
                              </m:ctrlPr>
                            </m:sSubPr>
                            <m:e>
                              <m:r>
                                <a:rPr lang="ru-RU" i="1">
                                  <a:latin typeface="Cambria Math" panose="02040503050406030204" pitchFamily="18" charset="0"/>
                                </a:rPr>
                                <m:t>𝑦</m:t>
                              </m:r>
                            </m:e>
                            <m:sub>
                              <m:r>
                                <a:rPr lang="ru-RU" i="1">
                                  <a:latin typeface="Cambria Math" panose="02040503050406030204" pitchFamily="18" charset="0"/>
                                </a:rPr>
                                <m:t>𝑖</m:t>
                              </m:r>
                            </m:sub>
                          </m:sSub>
                        </m:e>
                      </m:d>
                    </m:oMath>
                  </m:oMathPara>
                </a14:m>
                <a:endParaRPr lang="ru-BY" dirty="0"/>
              </a:p>
              <a:p>
                <a:pPr/>
                <a14:m>
                  <m:oMathPara xmlns:m="http://schemas.openxmlformats.org/officeDocument/2006/math">
                    <m:oMathParaPr>
                      <m:jc m:val="centerGroup"/>
                    </m:oMathParaPr>
                    <m:oMath xmlns:m="http://schemas.openxmlformats.org/officeDocument/2006/math">
                      <m:r>
                        <a:rPr lang="ru-RU" i="1">
                          <a:latin typeface="Cambria Math" panose="02040503050406030204" pitchFamily="18" charset="0"/>
                        </a:rPr>
                        <m:t>𝑃</m:t>
                      </m:r>
                      <m:d>
                        <m:dPr>
                          <m:ctrlPr>
                            <a:rPr lang="ru-BY" i="1">
                              <a:latin typeface="Cambria Math" panose="02040503050406030204" pitchFamily="18" charset="0"/>
                            </a:rPr>
                          </m:ctrlPr>
                        </m:dPr>
                        <m:e>
                          <m:r>
                            <a:rPr lang="ru-RU" i="1">
                              <a:latin typeface="Cambria Math" panose="02040503050406030204" pitchFamily="18" charset="0"/>
                            </a:rPr>
                            <m:t>𝑏</m:t>
                          </m:r>
                        </m:e>
                      </m:d>
                      <m:r>
                        <a:rPr lang="ru-RU" i="1">
                          <a:latin typeface="Cambria Math" panose="02040503050406030204" pitchFamily="18" charset="0"/>
                        </a:rPr>
                        <m:t>=</m:t>
                      </m:r>
                      <m:nary>
                        <m:naryPr>
                          <m:chr m:val="∑"/>
                          <m:limLoc m:val="undOvr"/>
                          <m:ctrlPr>
                            <a:rPr lang="ru-BY" i="1">
                              <a:latin typeface="Cambria Math" panose="02040503050406030204" pitchFamily="18" charset="0"/>
                            </a:rPr>
                          </m:ctrlPr>
                        </m:naryPr>
                        <m:sub>
                          <m:r>
                            <a:rPr lang="ru-RU" i="1">
                              <a:latin typeface="Cambria Math" panose="02040503050406030204" pitchFamily="18" charset="0"/>
                            </a:rPr>
                            <m:t>𝑖</m:t>
                          </m:r>
                          <m:r>
                            <a:rPr lang="ru-RU" i="1">
                              <a:latin typeface="Cambria Math" panose="02040503050406030204" pitchFamily="18" charset="0"/>
                            </a:rPr>
                            <m:t>=1</m:t>
                          </m:r>
                        </m:sub>
                        <m:sup>
                          <m:r>
                            <a:rPr lang="ru-RU" i="1">
                              <a:latin typeface="Cambria Math" panose="02040503050406030204" pitchFamily="18" charset="0"/>
                            </a:rPr>
                            <m:t>𝑙</m:t>
                          </m:r>
                        </m:sup>
                        <m:e>
                          <m:acc>
                            <m:accPr>
                              <m:chr m:val="̃"/>
                              <m:ctrlPr>
                                <a:rPr lang="ru-BY" i="1">
                                  <a:latin typeface="Cambria Math" panose="02040503050406030204" pitchFamily="18" charset="0"/>
                                </a:rPr>
                              </m:ctrlPr>
                            </m:accPr>
                            <m:e>
                              <m:sSub>
                                <m:sSubPr>
                                  <m:ctrlPr>
                                    <a:rPr lang="ru-BY" i="1">
                                      <a:latin typeface="Cambria Math" panose="02040503050406030204" pitchFamily="18" charset="0"/>
                                    </a:rPr>
                                  </m:ctrlPr>
                                </m:sSubPr>
                                <m:e>
                                  <m:r>
                                    <a:rPr lang="ru-RU" i="1">
                                      <a:latin typeface="Cambria Math" panose="02040503050406030204" pitchFamily="18" charset="0"/>
                                    </a:rPr>
                                    <m:t>𝜔</m:t>
                                  </m:r>
                                </m:e>
                                <m:sub>
                                  <m:r>
                                    <a:rPr lang="ru-RU" i="1">
                                      <a:latin typeface="Cambria Math" panose="02040503050406030204" pitchFamily="18" charset="0"/>
                                    </a:rPr>
                                    <m:t>𝑖</m:t>
                                  </m:r>
                                </m:sub>
                              </m:sSub>
                            </m:e>
                          </m:acc>
                        </m:e>
                      </m:nary>
                      <m:d>
                        <m:dPr>
                          <m:begChr m:val="["/>
                          <m:endChr m:val="]"/>
                          <m:ctrlPr>
                            <a:rPr lang="ru-BY" i="1">
                              <a:latin typeface="Cambria Math" panose="02040503050406030204" pitchFamily="18" charset="0"/>
                            </a:rPr>
                          </m:ctrlPr>
                        </m:dPr>
                        <m:e>
                          <m:r>
                            <a:rPr lang="ru-RU" i="1">
                              <a:latin typeface="Cambria Math" panose="02040503050406030204" pitchFamily="18" charset="0"/>
                            </a:rPr>
                            <m:t>𝑏</m:t>
                          </m:r>
                          <m:d>
                            <m:dPr>
                              <m:ctrlPr>
                                <a:rPr lang="ru-BY" i="1">
                                  <a:latin typeface="Cambria Math" panose="02040503050406030204" pitchFamily="18" charset="0"/>
                                </a:rPr>
                              </m:ctrlPr>
                            </m:dPr>
                            <m:e>
                              <m:sSub>
                                <m:sSubPr>
                                  <m:ctrlPr>
                                    <a:rPr lang="ru-BY"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𝑖</m:t>
                                  </m:r>
                                </m:sub>
                              </m:sSub>
                            </m:e>
                          </m:d>
                          <m:r>
                            <a:rPr lang="ru-RU" i="1">
                              <a:latin typeface="Cambria Math" panose="02040503050406030204" pitchFamily="18" charset="0"/>
                            </a:rPr>
                            <m:t>=</m:t>
                          </m:r>
                          <m:sSub>
                            <m:sSubPr>
                              <m:ctrlPr>
                                <a:rPr lang="ru-BY" i="1">
                                  <a:latin typeface="Cambria Math" panose="02040503050406030204" pitchFamily="18" charset="0"/>
                                </a:rPr>
                              </m:ctrlPr>
                            </m:sSubPr>
                            <m:e>
                              <m:r>
                                <a:rPr lang="ru-RU" i="1">
                                  <a:latin typeface="Cambria Math" panose="02040503050406030204" pitchFamily="18" charset="0"/>
                                </a:rPr>
                                <m:t>𝑦</m:t>
                              </m:r>
                            </m:e>
                            <m:sub>
                              <m:r>
                                <a:rPr lang="ru-RU" i="1">
                                  <a:latin typeface="Cambria Math" panose="02040503050406030204" pitchFamily="18" charset="0"/>
                                </a:rPr>
                                <m:t>𝑖</m:t>
                              </m:r>
                            </m:sub>
                          </m:sSub>
                        </m:e>
                      </m:d>
                      <m:r>
                        <a:rPr lang="ru-RU" i="1">
                          <a:latin typeface="Cambria Math" panose="02040503050406030204" pitchFamily="18" charset="0"/>
                        </a:rPr>
                        <m:t>=1−</m:t>
                      </m:r>
                      <m:r>
                        <a:rPr lang="ru-RU" i="1">
                          <a:latin typeface="Cambria Math" panose="02040503050406030204" pitchFamily="18" charset="0"/>
                        </a:rPr>
                        <m:t>𝑁</m:t>
                      </m:r>
                      <m:d>
                        <m:dPr>
                          <m:ctrlPr>
                            <a:rPr lang="ru-BY" i="1">
                              <a:latin typeface="Cambria Math" panose="02040503050406030204" pitchFamily="18" charset="0"/>
                            </a:rPr>
                          </m:ctrlPr>
                        </m:dPr>
                        <m:e>
                          <m:r>
                            <a:rPr lang="ru-RU" i="1">
                              <a:latin typeface="Cambria Math" panose="02040503050406030204" pitchFamily="18" charset="0"/>
                            </a:rPr>
                            <m:t>𝑏</m:t>
                          </m:r>
                        </m:e>
                      </m:d>
                    </m:oMath>
                  </m:oMathPara>
                </a14:m>
                <a:endParaRPr lang="ru-BY" dirty="0"/>
              </a:p>
              <a:p>
                <a:r>
                  <a:rPr lang="ru-RU" i="1" dirty="0"/>
                  <a:t> </a:t>
                </a:r>
                <a:endParaRPr lang="ru-BY" dirty="0"/>
              </a:p>
              <a:p>
                <a:pPr/>
                <a14:m>
                  <m:oMathPara xmlns:m="http://schemas.openxmlformats.org/officeDocument/2006/math">
                    <m:oMathParaPr>
                      <m:jc m:val="centerGroup"/>
                    </m:oMathParaPr>
                    <m:oMath xmlns:m="http://schemas.openxmlformats.org/officeDocument/2006/math">
                      <m:sSub>
                        <m:sSubPr>
                          <m:ctrlPr>
                            <a:rPr lang="ru-BY" i="1">
                              <a:latin typeface="Cambria Math" panose="02040503050406030204" pitchFamily="18" charset="0"/>
                            </a:rPr>
                          </m:ctrlPr>
                        </m:sSubPr>
                        <m:e>
                          <m:r>
                            <a:rPr lang="ru-RU" i="1">
                              <a:latin typeface="Cambria Math" panose="02040503050406030204" pitchFamily="18" charset="0"/>
                            </a:rPr>
                            <m:t>𝑏</m:t>
                          </m:r>
                        </m:e>
                        <m:sub>
                          <m:r>
                            <a:rPr lang="ru-RU" i="1">
                              <a:latin typeface="Cambria Math" panose="02040503050406030204" pitchFamily="18" charset="0"/>
                            </a:rPr>
                            <m:t>𝑇</m:t>
                          </m:r>
                        </m:sub>
                      </m:sSub>
                      <m:r>
                        <a:rPr lang="ru-RU" i="1">
                          <a:latin typeface="Cambria Math" panose="02040503050406030204" pitchFamily="18" charset="0"/>
                        </a:rPr>
                        <m:t>=</m:t>
                      </m:r>
                      <m:r>
                        <a:rPr lang="ru-RU" i="1">
                          <a:latin typeface="Cambria Math" panose="02040503050406030204" pitchFamily="18" charset="0"/>
                        </a:rPr>
                        <m:t>𝑎𝑟𝑔𝑚𝑖𝑛𝑁</m:t>
                      </m:r>
                      <m:d>
                        <m:dPr>
                          <m:ctrlPr>
                            <a:rPr lang="ru-BY" i="1">
                              <a:latin typeface="Cambria Math" panose="02040503050406030204" pitchFamily="18" charset="0"/>
                            </a:rPr>
                          </m:ctrlPr>
                        </m:dPr>
                        <m:e>
                          <m:r>
                            <a:rPr lang="ru-RU" i="1">
                              <a:latin typeface="Cambria Math" panose="02040503050406030204" pitchFamily="18" charset="0"/>
                            </a:rPr>
                            <m:t>𝑏</m:t>
                          </m:r>
                        </m:e>
                      </m:d>
                    </m:oMath>
                  </m:oMathPara>
                </a14:m>
                <a:endParaRPr lang="ru-BY" dirty="0"/>
              </a:p>
              <a:p>
                <a:r>
                  <a:rPr lang="ru-RU" i="1" dirty="0"/>
                  <a:t> </a:t>
                </a:r>
                <a:endParaRPr lang="ru-BY" dirty="0"/>
              </a:p>
              <a:p>
                <a:pPr/>
                <a14:m>
                  <m:oMathPara xmlns:m="http://schemas.openxmlformats.org/officeDocument/2006/math">
                    <m:oMathParaPr>
                      <m:jc m:val="centerGroup"/>
                    </m:oMathParaPr>
                    <m:oMath xmlns:m="http://schemas.openxmlformats.org/officeDocument/2006/math">
                      <m:sSub>
                        <m:sSubPr>
                          <m:ctrlPr>
                            <a:rPr lang="ru-BY" i="1">
                              <a:latin typeface="Cambria Math" panose="02040503050406030204" pitchFamily="18" charset="0"/>
                            </a:rPr>
                          </m:ctrlPr>
                        </m:sSubPr>
                        <m:e>
                          <m:r>
                            <a:rPr lang="ru-RU" i="1">
                              <a:latin typeface="Cambria Math" panose="02040503050406030204" pitchFamily="18" charset="0"/>
                            </a:rPr>
                            <m:t>𝑎</m:t>
                          </m:r>
                        </m:e>
                        <m:sub>
                          <m:r>
                            <a:rPr lang="ru-RU" i="1">
                              <a:latin typeface="Cambria Math" panose="02040503050406030204" pitchFamily="18" charset="0"/>
                            </a:rPr>
                            <m:t>𝑇</m:t>
                          </m:r>
                        </m:sub>
                      </m:sSub>
                      <m:r>
                        <a:rPr lang="ru-RU" i="1">
                          <a:latin typeface="Cambria Math" panose="02040503050406030204" pitchFamily="18" charset="0"/>
                        </a:rPr>
                        <m:t>=</m:t>
                      </m:r>
                      <m:f>
                        <m:fPr>
                          <m:ctrlPr>
                            <a:rPr lang="ru-BY" i="1">
                              <a:latin typeface="Cambria Math" panose="02040503050406030204" pitchFamily="18" charset="0"/>
                            </a:rPr>
                          </m:ctrlPr>
                        </m:fPr>
                        <m:num>
                          <m:r>
                            <a:rPr lang="ru-RU" i="1">
                              <a:latin typeface="Cambria Math" panose="02040503050406030204" pitchFamily="18" charset="0"/>
                            </a:rPr>
                            <m:t>1</m:t>
                          </m:r>
                        </m:num>
                        <m:den>
                          <m:r>
                            <a:rPr lang="ru-RU" i="1">
                              <a:latin typeface="Cambria Math" panose="02040503050406030204" pitchFamily="18" charset="0"/>
                            </a:rPr>
                            <m:t>2</m:t>
                          </m:r>
                        </m:den>
                      </m:f>
                      <m:func>
                        <m:funcPr>
                          <m:ctrlPr>
                            <a:rPr lang="ru-BY" i="1">
                              <a:latin typeface="Cambria Math" panose="02040503050406030204" pitchFamily="18" charset="0"/>
                            </a:rPr>
                          </m:ctrlPr>
                        </m:funcPr>
                        <m:fName>
                          <m:r>
                            <m:rPr>
                              <m:sty m:val="p"/>
                            </m:rPr>
                            <a:rPr lang="ru-RU">
                              <a:latin typeface="Cambria Math" panose="02040503050406030204" pitchFamily="18" charset="0"/>
                            </a:rPr>
                            <m:t>ln</m:t>
                          </m:r>
                        </m:fName>
                        <m:e>
                          <m:f>
                            <m:fPr>
                              <m:ctrlPr>
                                <a:rPr lang="ru-BY" i="1">
                                  <a:latin typeface="Cambria Math" panose="02040503050406030204" pitchFamily="18" charset="0"/>
                                </a:rPr>
                              </m:ctrlPr>
                            </m:fPr>
                            <m:num>
                              <m:r>
                                <a:rPr lang="ru-RU" i="1">
                                  <a:latin typeface="Cambria Math" panose="02040503050406030204" pitchFamily="18" charset="0"/>
                                </a:rPr>
                                <m:t>1−</m:t>
                              </m:r>
                              <m:r>
                                <a:rPr lang="ru-RU" i="1">
                                  <a:latin typeface="Cambria Math" panose="02040503050406030204" pitchFamily="18" charset="0"/>
                                </a:rPr>
                                <m:t>𝑁</m:t>
                              </m:r>
                              <m:d>
                                <m:dPr>
                                  <m:ctrlPr>
                                    <a:rPr lang="ru-BY" i="1">
                                      <a:latin typeface="Cambria Math" panose="02040503050406030204" pitchFamily="18" charset="0"/>
                                    </a:rPr>
                                  </m:ctrlPr>
                                </m:dPr>
                                <m:e>
                                  <m:sSub>
                                    <m:sSubPr>
                                      <m:ctrlPr>
                                        <a:rPr lang="ru-BY" i="1">
                                          <a:latin typeface="Cambria Math" panose="02040503050406030204" pitchFamily="18" charset="0"/>
                                        </a:rPr>
                                      </m:ctrlPr>
                                    </m:sSubPr>
                                    <m:e>
                                      <m:r>
                                        <a:rPr lang="ru-RU" i="1">
                                          <a:latin typeface="Cambria Math" panose="02040503050406030204" pitchFamily="18" charset="0"/>
                                        </a:rPr>
                                        <m:t>𝑏</m:t>
                                      </m:r>
                                    </m:e>
                                    <m:sub>
                                      <m:r>
                                        <a:rPr lang="ru-RU" i="1">
                                          <a:latin typeface="Cambria Math" panose="02040503050406030204" pitchFamily="18" charset="0"/>
                                        </a:rPr>
                                        <m:t>𝑇</m:t>
                                      </m:r>
                                    </m:sub>
                                  </m:sSub>
                                </m:e>
                              </m:d>
                            </m:num>
                            <m:den>
                              <m:r>
                                <a:rPr lang="ru-RU" i="1">
                                  <a:latin typeface="Cambria Math" panose="02040503050406030204" pitchFamily="18" charset="0"/>
                                </a:rPr>
                                <m:t>𝑁</m:t>
                              </m:r>
                              <m:d>
                                <m:dPr>
                                  <m:ctrlPr>
                                    <a:rPr lang="ru-BY" i="1">
                                      <a:latin typeface="Cambria Math" panose="02040503050406030204" pitchFamily="18" charset="0"/>
                                    </a:rPr>
                                  </m:ctrlPr>
                                </m:dPr>
                                <m:e>
                                  <m:sSub>
                                    <m:sSubPr>
                                      <m:ctrlPr>
                                        <a:rPr lang="ru-BY" i="1">
                                          <a:latin typeface="Cambria Math" panose="02040503050406030204" pitchFamily="18" charset="0"/>
                                        </a:rPr>
                                      </m:ctrlPr>
                                    </m:sSubPr>
                                    <m:e>
                                      <m:r>
                                        <a:rPr lang="ru-RU" i="1">
                                          <a:latin typeface="Cambria Math" panose="02040503050406030204" pitchFamily="18" charset="0"/>
                                        </a:rPr>
                                        <m:t>𝑏</m:t>
                                      </m:r>
                                    </m:e>
                                    <m:sub>
                                      <m:r>
                                        <a:rPr lang="ru-RU" i="1">
                                          <a:latin typeface="Cambria Math" panose="02040503050406030204" pitchFamily="18" charset="0"/>
                                        </a:rPr>
                                        <m:t>𝑇</m:t>
                                      </m:r>
                                    </m:sub>
                                  </m:sSub>
                                </m:e>
                              </m:d>
                            </m:den>
                          </m:f>
                        </m:e>
                      </m:func>
                    </m:oMath>
                  </m:oMathPara>
                </a14:m>
                <a:endParaRPr lang="ru-BY" dirty="0"/>
              </a:p>
              <a:p>
                <a:pPr marL="0" indent="0" algn="ctr">
                  <a:lnSpc>
                    <a:spcPts val="5350"/>
                  </a:lnSpc>
                  <a:buNone/>
                </a:pPr>
                <a:endParaRPr lang="en-US" sz="4300" dirty="0"/>
              </a:p>
            </p:txBody>
          </p:sp>
        </mc:Choice>
        <mc:Fallback xmlns="">
          <p:sp>
            <p:nvSpPr>
              <p:cNvPr id="4" name="Text 0">
                <a:extLst>
                  <a:ext uri="{FF2B5EF4-FFF2-40B4-BE49-F238E27FC236}">
                    <a16:creationId xmlns:a16="http://schemas.microsoft.com/office/drawing/2014/main" id="{822BA3EA-918E-4A83-88ED-50B41EB6F8DC}"/>
                  </a:ext>
                </a:extLst>
              </p:cNvPr>
              <p:cNvSpPr>
                <a:spLocks noRot="1" noChangeAspect="1" noMove="1" noResize="1" noEditPoints="1" noAdjustHandles="1" noChangeArrowheads="1" noChangeShapeType="1" noTextEdit="1"/>
              </p:cNvSpPr>
              <p:nvPr/>
            </p:nvSpPr>
            <p:spPr>
              <a:xfrm>
                <a:off x="7026442" y="2466165"/>
                <a:ext cx="7741118" cy="4379803"/>
              </a:xfrm>
              <a:prstGeom prst="rect">
                <a:avLst/>
              </a:prstGeom>
              <a:blipFill>
                <a:blip r:embed="rId4"/>
                <a:stretch>
                  <a:fillRect/>
                </a:stretch>
              </a:blipFill>
              <a:ln/>
            </p:spPr>
            <p:txBody>
              <a:bodyPr/>
              <a:lstStyle/>
              <a:p>
                <a:r>
                  <a:rPr lang="ru-BY">
                    <a:noFill/>
                  </a:rPr>
                  <a:t> </a:t>
                </a:r>
              </a:p>
            </p:txBody>
          </p:sp>
        </mc:Fallback>
      </mc:AlternateContent>
    </p:spTree>
    <p:extLst>
      <p:ext uri="{BB962C8B-B14F-4D97-AF65-F5344CB8AC3E}">
        <p14:creationId xmlns:p14="http://schemas.microsoft.com/office/powerpoint/2010/main" val="4032816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470266" y="385524"/>
            <a:ext cx="7452360" cy="684848"/>
          </a:xfrm>
          <a:prstGeom prst="rect">
            <a:avLst/>
          </a:prstGeom>
          <a:noFill/>
          <a:ln/>
        </p:spPr>
        <p:txBody>
          <a:bodyPr wrap="none" lIns="0" tIns="0" rIns="0" bIns="0" rtlCol="0" anchor="t"/>
          <a:lstStyle/>
          <a:p>
            <a:pPr marL="0" indent="0" algn="ctr">
              <a:lnSpc>
                <a:spcPts val="5350"/>
              </a:lnSpc>
              <a:buNone/>
            </a:pPr>
            <a:r>
              <a:rPr lang="ru-RU" sz="4300" dirty="0"/>
              <a:t>Псевдокод </a:t>
            </a:r>
            <a:r>
              <a:rPr lang="en-US" sz="4300" dirty="0" err="1">
                <a:latin typeface="Petrona" pitchFamily="2" charset="0"/>
              </a:rPr>
              <a:t>AdaBoot</a:t>
            </a:r>
            <a:r>
              <a:rPr lang="en-US" sz="4300" dirty="0">
                <a:latin typeface="Petrona" pitchFamily="2" charset="0"/>
              </a:rPr>
              <a:t> </a:t>
            </a:r>
          </a:p>
        </p:txBody>
      </p:sp>
      <mc:AlternateContent xmlns:mc="http://schemas.openxmlformats.org/markup-compatibility/2006" xmlns:a14="http://schemas.microsoft.com/office/drawing/2010/main">
        <mc:Choice Requires="a14">
          <p:sp>
            <p:nvSpPr>
              <p:cNvPr id="3" name="Text 1"/>
              <p:cNvSpPr/>
              <p:nvPr/>
            </p:nvSpPr>
            <p:spPr>
              <a:xfrm>
                <a:off x="907852" y="1319838"/>
                <a:ext cx="13408462" cy="6332246"/>
              </a:xfrm>
              <a:prstGeom prst="rect">
                <a:avLst/>
              </a:prstGeom>
              <a:noFill/>
              <a:ln/>
            </p:spPr>
            <p:txBody>
              <a:bodyPr wrap="square" lIns="0" tIns="0" rIns="0" bIns="0" rtlCol="0" anchor="t"/>
              <a:lstStyle/>
              <a:p>
                <a:pPr algn="ctr"/>
                <a:r>
                  <a:rPr lang="ru-RU" sz="2800" dirty="0"/>
                  <a:t>Вход: обучающая выборка </a:t>
                </a:r>
                <a14:m>
                  <m:oMath xmlns:m="http://schemas.openxmlformats.org/officeDocument/2006/math">
                    <m:sSup>
                      <m:sSupPr>
                        <m:ctrlPr>
                          <a:rPr lang="ru-BY" sz="2800" i="1">
                            <a:latin typeface="Cambria Math" panose="02040503050406030204" pitchFamily="18" charset="0"/>
                          </a:rPr>
                        </m:ctrlPr>
                      </m:sSupPr>
                      <m:e>
                        <m:r>
                          <a:rPr lang="ru-RU" sz="2800" i="1">
                            <a:latin typeface="Cambria Math" panose="02040503050406030204" pitchFamily="18" charset="0"/>
                          </a:rPr>
                          <m:t>𝑋</m:t>
                        </m:r>
                      </m:e>
                      <m:sup>
                        <m:r>
                          <a:rPr lang="ru-RU" sz="2800" i="1">
                            <a:latin typeface="Cambria Math" panose="02040503050406030204" pitchFamily="18" charset="0"/>
                          </a:rPr>
                          <m:t>𝑙</m:t>
                        </m:r>
                      </m:sup>
                    </m:sSup>
                  </m:oMath>
                </a14:m>
                <a:r>
                  <a:rPr lang="ru-RU" sz="2800" dirty="0"/>
                  <a:t> и параметр </a:t>
                </a:r>
                <a14:m>
                  <m:oMath xmlns:m="http://schemas.openxmlformats.org/officeDocument/2006/math">
                    <m:r>
                      <a:rPr lang="ru-RU" sz="2800" i="1">
                        <a:latin typeface="Cambria Math" panose="02040503050406030204" pitchFamily="18" charset="0"/>
                      </a:rPr>
                      <m:t>𝑇</m:t>
                    </m:r>
                  </m:oMath>
                </a14:m>
                <a:r>
                  <a:rPr lang="ru-RU" sz="2800" dirty="0"/>
                  <a:t> (число алгоритмов в композиции)  </a:t>
                </a:r>
                <a:endParaRPr lang="ru-BY" sz="2800" dirty="0"/>
              </a:p>
              <a:p>
                <a:pPr algn="ctr"/>
                <a:r>
                  <a:rPr lang="ru-RU" sz="2800" dirty="0"/>
                  <a:t>Выход: набор базовых алгоритмов </a:t>
                </a:r>
                <a14:m>
                  <m:oMath xmlns:m="http://schemas.openxmlformats.org/officeDocument/2006/math">
                    <m:sSub>
                      <m:sSubPr>
                        <m:ctrlPr>
                          <a:rPr lang="ru-BY" sz="2800" i="1">
                            <a:latin typeface="Cambria Math" panose="02040503050406030204" pitchFamily="18" charset="0"/>
                          </a:rPr>
                        </m:ctrlPr>
                      </m:sSubPr>
                      <m:e>
                        <m:r>
                          <a:rPr lang="en-US" sz="2800" i="1">
                            <a:latin typeface="Cambria Math" panose="02040503050406030204" pitchFamily="18" charset="0"/>
                          </a:rPr>
                          <m:t>𝑏</m:t>
                        </m:r>
                      </m:e>
                      <m:sub>
                        <m:r>
                          <a:rPr lang="ru-RU" sz="2800" i="1">
                            <a:latin typeface="Cambria Math" panose="02040503050406030204" pitchFamily="18" charset="0"/>
                          </a:rPr>
                          <m:t>1</m:t>
                        </m:r>
                      </m:sub>
                    </m:sSub>
                    <m:d>
                      <m:dPr>
                        <m:ctrlPr>
                          <a:rPr lang="ru-BY" sz="2800" i="1">
                            <a:latin typeface="Cambria Math" panose="02040503050406030204" pitchFamily="18" charset="0"/>
                          </a:rPr>
                        </m:ctrlPr>
                      </m:dPr>
                      <m:e>
                        <m:r>
                          <a:rPr lang="en-US" sz="2800" i="1">
                            <a:latin typeface="Cambria Math" panose="02040503050406030204" pitchFamily="18" charset="0"/>
                          </a:rPr>
                          <m:t>𝑥</m:t>
                        </m:r>
                      </m:e>
                    </m:d>
                    <m:r>
                      <a:rPr lang="ru-RU" sz="2800" i="1">
                        <a:latin typeface="Cambria Math" panose="02040503050406030204" pitchFamily="18" charset="0"/>
                      </a:rPr>
                      <m:t>, …, </m:t>
                    </m:r>
                    <m:sSub>
                      <m:sSubPr>
                        <m:ctrlPr>
                          <a:rPr lang="ru-BY"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𝑇</m:t>
                        </m:r>
                      </m:sub>
                    </m:sSub>
                    <m:d>
                      <m:dPr>
                        <m:ctrlPr>
                          <a:rPr lang="ru-BY" sz="2800" i="1">
                            <a:latin typeface="Cambria Math" panose="02040503050406030204" pitchFamily="18" charset="0"/>
                          </a:rPr>
                        </m:ctrlPr>
                      </m:dPr>
                      <m:e>
                        <m:r>
                          <a:rPr lang="ru-RU" sz="2800" i="1">
                            <a:latin typeface="Cambria Math" panose="02040503050406030204" pitchFamily="18" charset="0"/>
                          </a:rPr>
                          <m:t>𝑥</m:t>
                        </m:r>
                      </m:e>
                    </m:d>
                  </m:oMath>
                </a14:m>
                <a:r>
                  <a:rPr lang="ru-RU" sz="2800" dirty="0"/>
                  <a:t> с весами </a:t>
                </a:r>
                <a14:m>
                  <m:oMath xmlns:m="http://schemas.openxmlformats.org/officeDocument/2006/math">
                    <m:sSub>
                      <m:sSubPr>
                        <m:ctrlPr>
                          <a:rPr lang="ru-BY" sz="2800" i="1">
                            <a:latin typeface="Cambria Math" panose="02040503050406030204" pitchFamily="18" charset="0"/>
                          </a:rPr>
                        </m:ctrlPr>
                      </m:sSubPr>
                      <m:e>
                        <m:r>
                          <a:rPr lang="en-US" sz="2800" i="1">
                            <a:latin typeface="Cambria Math" panose="02040503050406030204" pitchFamily="18" charset="0"/>
                          </a:rPr>
                          <m:t>𝑎</m:t>
                        </m:r>
                      </m:e>
                      <m:sub>
                        <m:r>
                          <a:rPr lang="ru-RU" sz="2800" i="1">
                            <a:latin typeface="Cambria Math" panose="02040503050406030204" pitchFamily="18" charset="0"/>
                          </a:rPr>
                          <m:t>1</m:t>
                        </m:r>
                      </m:sub>
                    </m:sSub>
                    <m:d>
                      <m:dPr>
                        <m:ctrlPr>
                          <a:rPr lang="ru-BY" sz="2800" i="1">
                            <a:latin typeface="Cambria Math" panose="02040503050406030204" pitchFamily="18" charset="0"/>
                          </a:rPr>
                        </m:ctrlPr>
                      </m:dPr>
                      <m:e>
                        <m:r>
                          <a:rPr lang="en-US" sz="2800" i="1">
                            <a:latin typeface="Cambria Math" panose="02040503050406030204" pitchFamily="18" charset="0"/>
                          </a:rPr>
                          <m:t>𝑥</m:t>
                        </m:r>
                      </m:e>
                    </m:d>
                    <m:r>
                      <a:rPr lang="ru-RU" sz="2800" i="1">
                        <a:latin typeface="Cambria Math" panose="02040503050406030204" pitchFamily="18" charset="0"/>
                      </a:rPr>
                      <m:t>, …, </m:t>
                    </m:r>
                    <m:sSub>
                      <m:sSubPr>
                        <m:ctrlPr>
                          <a:rPr lang="ru-BY" sz="2800" i="1">
                            <a:latin typeface="Cambria Math" panose="02040503050406030204" pitchFamily="18" charset="0"/>
                          </a:rPr>
                        </m:ctrlPr>
                      </m:sSubPr>
                      <m:e>
                        <m:r>
                          <a:rPr lang="ru-RU" sz="2800" i="1">
                            <a:latin typeface="Cambria Math" panose="02040503050406030204" pitchFamily="18" charset="0"/>
                          </a:rPr>
                          <m:t>𝑎</m:t>
                        </m:r>
                      </m:e>
                      <m:sub>
                        <m:r>
                          <a:rPr lang="en-US" sz="2800" i="1">
                            <a:latin typeface="Cambria Math" panose="02040503050406030204" pitchFamily="18" charset="0"/>
                          </a:rPr>
                          <m:t>𝑇</m:t>
                        </m:r>
                      </m:sub>
                    </m:sSub>
                    <m:d>
                      <m:dPr>
                        <m:ctrlPr>
                          <a:rPr lang="ru-BY" sz="2800" i="1">
                            <a:latin typeface="Cambria Math" panose="02040503050406030204" pitchFamily="18" charset="0"/>
                          </a:rPr>
                        </m:ctrlPr>
                      </m:dPr>
                      <m:e>
                        <m:r>
                          <a:rPr lang="ru-RU" sz="2800" i="1">
                            <a:latin typeface="Cambria Math" panose="02040503050406030204" pitchFamily="18" charset="0"/>
                          </a:rPr>
                          <m:t>𝑥</m:t>
                        </m:r>
                      </m:e>
                    </m:d>
                  </m:oMath>
                </a14:m>
                <a:endParaRPr lang="ru-BY" sz="2800" dirty="0"/>
              </a:p>
              <a:p>
                <a:pPr lvl="0" algn="ctr"/>
                <a:r>
                  <a:rPr lang="ru-RU" sz="2800" dirty="0"/>
                  <a:t>Начальная инициализация весов объектов </a:t>
                </a:r>
                <a14:m>
                  <m:oMath xmlns:m="http://schemas.openxmlformats.org/officeDocument/2006/math">
                    <m:sSub>
                      <m:sSubPr>
                        <m:ctrlPr>
                          <a:rPr lang="ru-BY" sz="2800" i="1">
                            <a:latin typeface="Cambria Math" panose="02040503050406030204" pitchFamily="18" charset="0"/>
                          </a:rPr>
                        </m:ctrlPr>
                      </m:sSubPr>
                      <m:e>
                        <m:r>
                          <a:rPr lang="ru-RU" sz="2800" i="1">
                            <a:latin typeface="Cambria Math" panose="02040503050406030204" pitchFamily="18" charset="0"/>
                          </a:rPr>
                          <m:t>𝜔</m:t>
                        </m:r>
                      </m:e>
                      <m:sub>
                        <m:r>
                          <a:rPr lang="ru-RU" sz="2800" i="1">
                            <a:latin typeface="Cambria Math" panose="02040503050406030204" pitchFamily="18" charset="0"/>
                          </a:rPr>
                          <m:t>𝑖</m:t>
                        </m:r>
                      </m:sub>
                    </m:sSub>
                    <m:r>
                      <a:rPr lang="ru-RU" sz="2800" i="1">
                        <a:latin typeface="Cambria Math" panose="02040503050406030204" pitchFamily="18" charset="0"/>
                      </a:rPr>
                      <m:t>=</m:t>
                    </m:r>
                    <m:f>
                      <m:fPr>
                        <m:ctrlPr>
                          <a:rPr lang="ru-BY" sz="2800" i="1">
                            <a:latin typeface="Cambria Math" panose="02040503050406030204" pitchFamily="18" charset="0"/>
                          </a:rPr>
                        </m:ctrlPr>
                      </m:fPr>
                      <m:num>
                        <m:r>
                          <a:rPr lang="ru-RU" sz="2800" i="1">
                            <a:latin typeface="Cambria Math" panose="02040503050406030204" pitchFamily="18" charset="0"/>
                          </a:rPr>
                          <m:t>1</m:t>
                        </m:r>
                      </m:num>
                      <m:den>
                        <m:r>
                          <a:rPr lang="en-US" sz="2800" i="1">
                            <a:latin typeface="Cambria Math" panose="02040503050406030204" pitchFamily="18" charset="0"/>
                          </a:rPr>
                          <m:t>𝑙</m:t>
                        </m:r>
                      </m:den>
                    </m:f>
                    <m:r>
                      <a:rPr lang="ru-RU" sz="2800" i="1">
                        <a:latin typeface="Cambria Math" panose="02040503050406030204" pitchFamily="18" charset="0"/>
                      </a:rPr>
                      <m:t>; </m:t>
                    </m:r>
                    <m:r>
                      <a:rPr lang="ru-RU" sz="2800" i="1">
                        <a:latin typeface="Cambria Math" panose="02040503050406030204" pitchFamily="18" charset="0"/>
                      </a:rPr>
                      <m:t>𝑖</m:t>
                    </m:r>
                    <m:r>
                      <a:rPr lang="ru-RU" sz="2800" i="1">
                        <a:latin typeface="Cambria Math" panose="02040503050406030204" pitchFamily="18" charset="0"/>
                      </a:rPr>
                      <m:t>=1, 2, …, </m:t>
                    </m:r>
                    <m:r>
                      <a:rPr lang="ru-RU" sz="2800" i="1">
                        <a:latin typeface="Cambria Math" panose="02040503050406030204" pitchFamily="18" charset="0"/>
                      </a:rPr>
                      <m:t>𝑙</m:t>
                    </m:r>
                    <m:r>
                      <a:rPr lang="ru-RU" sz="2800" i="1">
                        <a:latin typeface="Cambria Math" panose="02040503050406030204" pitchFamily="18" charset="0"/>
                      </a:rPr>
                      <m:t>   </m:t>
                    </m:r>
                  </m:oMath>
                </a14:m>
                <a:endParaRPr lang="ru-BY" sz="2800" dirty="0"/>
              </a:p>
              <a:p>
                <a:pPr lvl="0" algn="ctr"/>
                <a:r>
                  <a:rPr lang="ru-RU" sz="2800" dirty="0"/>
                  <a:t>Для всех </a:t>
                </a:r>
                <a14:m>
                  <m:oMath xmlns:m="http://schemas.openxmlformats.org/officeDocument/2006/math">
                    <m:r>
                      <a:rPr lang="ru-RU" sz="2800" i="1">
                        <a:latin typeface="Cambria Math" panose="02040503050406030204" pitchFamily="18" charset="0"/>
                      </a:rPr>
                      <m:t>𝑡</m:t>
                    </m:r>
                    <m:r>
                      <a:rPr lang="ru-RU" sz="2800" i="1">
                        <a:latin typeface="Cambria Math" panose="02040503050406030204" pitchFamily="18" charset="0"/>
                      </a:rPr>
                      <m:t>=1, …, </m:t>
                    </m:r>
                    <m:r>
                      <a:rPr lang="ru-RU" sz="2800" i="1">
                        <a:latin typeface="Cambria Math" panose="02040503050406030204" pitchFamily="18" charset="0"/>
                      </a:rPr>
                      <m:t>𝑇</m:t>
                    </m:r>
                  </m:oMath>
                </a14:m>
                <a:endParaRPr lang="ru-BY" sz="2800" dirty="0"/>
              </a:p>
              <a:p>
                <a:pPr lvl="0" algn="ctr"/>
                <a:r>
                  <a:rPr lang="ru-RU" sz="2800" dirty="0"/>
                  <a:t>Найти наилучший текущий алгоритм по правилу:</a:t>
                </a:r>
                <a:endParaRPr lang="ru-BY" sz="2800" dirty="0"/>
              </a:p>
              <a:p>
                <a:pPr algn="ctr"/>
                <a14:m>
                  <m:oMathPara xmlns:m="http://schemas.openxmlformats.org/officeDocument/2006/math">
                    <m:oMathParaPr>
                      <m:jc m:val="centerGroup"/>
                    </m:oMathParaPr>
                    <m:oMath xmlns:m="http://schemas.openxmlformats.org/officeDocument/2006/math">
                      <m:sSub>
                        <m:sSubPr>
                          <m:ctrlPr>
                            <a:rPr lang="ru-BY" sz="2800" i="1">
                              <a:latin typeface="Cambria Math" panose="02040503050406030204" pitchFamily="18" charset="0"/>
                            </a:rPr>
                          </m:ctrlPr>
                        </m:sSubPr>
                        <m:e>
                          <m:r>
                            <a:rPr lang="ru-RU" sz="2800" i="1">
                              <a:latin typeface="Cambria Math" panose="02040503050406030204" pitchFamily="18" charset="0"/>
                            </a:rPr>
                            <m:t>𝑏</m:t>
                          </m:r>
                        </m:e>
                        <m:sub>
                          <m:r>
                            <a:rPr lang="en-US" sz="2800" i="1">
                              <a:latin typeface="Cambria Math" panose="02040503050406030204" pitchFamily="18" charset="0"/>
                            </a:rPr>
                            <m:t>𝑡</m:t>
                          </m:r>
                        </m:sub>
                      </m:sSub>
                      <m:r>
                        <a:rPr lang="ru-RU" sz="2800" i="1">
                          <a:latin typeface="Cambria Math" panose="02040503050406030204" pitchFamily="18" charset="0"/>
                        </a:rPr>
                        <m:t>=</m:t>
                      </m:r>
                      <m:r>
                        <a:rPr lang="ru-RU" sz="2800" i="1">
                          <a:latin typeface="Cambria Math" panose="02040503050406030204" pitchFamily="18" charset="0"/>
                        </a:rPr>
                        <m:t>𝑎𝑟𝑔𝑚𝑖𝑛𝑁</m:t>
                      </m:r>
                      <m:d>
                        <m:dPr>
                          <m:ctrlPr>
                            <a:rPr lang="ru-BY" sz="2800" i="1">
                              <a:latin typeface="Cambria Math" panose="02040503050406030204" pitchFamily="18" charset="0"/>
                            </a:rPr>
                          </m:ctrlPr>
                        </m:dPr>
                        <m:e>
                          <m:r>
                            <a:rPr lang="ru-RU" sz="2800" i="1">
                              <a:latin typeface="Cambria Math" panose="02040503050406030204" pitchFamily="18" charset="0"/>
                            </a:rPr>
                            <m:t>𝑏</m:t>
                          </m:r>
                        </m:e>
                      </m:d>
                    </m:oMath>
                  </m:oMathPara>
                </a14:m>
                <a:endParaRPr lang="ru-BY" sz="2800" dirty="0"/>
              </a:p>
              <a:p>
                <a:pPr lvl="0" algn="ctr"/>
                <a:r>
                  <a:rPr lang="ru-RU" sz="2800" dirty="0"/>
                  <a:t>Вычислить оптимальный коэффициент:</a:t>
                </a:r>
                <a:endParaRPr lang="ru-BY" sz="2800" dirty="0"/>
              </a:p>
              <a:p>
                <a:pPr algn="ctr"/>
                <a:r>
                  <a:rPr lang="ru-RU" sz="2800" dirty="0"/>
                  <a:t> </a:t>
                </a:r>
                <a14:m>
                  <m:oMath xmlns:m="http://schemas.openxmlformats.org/officeDocument/2006/math">
                    <m:sSub>
                      <m:sSubPr>
                        <m:ctrlPr>
                          <a:rPr lang="ru-BY" sz="2800" i="1">
                            <a:latin typeface="Cambria Math" panose="02040503050406030204" pitchFamily="18" charset="0"/>
                          </a:rPr>
                        </m:ctrlPr>
                      </m:sSubPr>
                      <m:e>
                        <m:r>
                          <a:rPr lang="ru-RU" sz="2800" i="1">
                            <a:latin typeface="Cambria Math" panose="02040503050406030204" pitchFamily="18" charset="0"/>
                          </a:rPr>
                          <m:t>𝑎</m:t>
                        </m:r>
                      </m:e>
                      <m:sub>
                        <m:r>
                          <a:rPr lang="ru-RU" sz="2800" i="1">
                            <a:latin typeface="Cambria Math" panose="02040503050406030204" pitchFamily="18" charset="0"/>
                          </a:rPr>
                          <m:t>𝑡</m:t>
                        </m:r>
                      </m:sub>
                    </m:sSub>
                    <m:r>
                      <a:rPr lang="ru-RU" sz="2800" i="1">
                        <a:latin typeface="Cambria Math" panose="02040503050406030204" pitchFamily="18" charset="0"/>
                      </a:rPr>
                      <m:t>=</m:t>
                    </m:r>
                    <m:f>
                      <m:fPr>
                        <m:ctrlPr>
                          <a:rPr lang="ru-BY" sz="2800" i="1">
                            <a:latin typeface="Cambria Math" panose="02040503050406030204" pitchFamily="18" charset="0"/>
                          </a:rPr>
                        </m:ctrlPr>
                      </m:fPr>
                      <m:num>
                        <m:r>
                          <a:rPr lang="ru-RU" sz="2800" i="1">
                            <a:latin typeface="Cambria Math" panose="02040503050406030204" pitchFamily="18" charset="0"/>
                          </a:rPr>
                          <m:t>1</m:t>
                        </m:r>
                      </m:num>
                      <m:den>
                        <m:r>
                          <a:rPr lang="ru-RU" sz="2800" i="1">
                            <a:latin typeface="Cambria Math" panose="02040503050406030204" pitchFamily="18" charset="0"/>
                          </a:rPr>
                          <m:t>2</m:t>
                        </m:r>
                      </m:den>
                    </m:f>
                    <m:func>
                      <m:funcPr>
                        <m:ctrlPr>
                          <a:rPr lang="ru-BY" sz="2800" i="1">
                            <a:latin typeface="Cambria Math" panose="02040503050406030204" pitchFamily="18" charset="0"/>
                          </a:rPr>
                        </m:ctrlPr>
                      </m:funcPr>
                      <m:fName>
                        <m:r>
                          <m:rPr>
                            <m:sty m:val="p"/>
                          </m:rPr>
                          <a:rPr lang="ru-RU" sz="2800">
                            <a:latin typeface="Cambria Math" panose="02040503050406030204" pitchFamily="18" charset="0"/>
                          </a:rPr>
                          <m:t>ln</m:t>
                        </m:r>
                      </m:fName>
                      <m:e>
                        <m:f>
                          <m:fPr>
                            <m:ctrlPr>
                              <a:rPr lang="ru-BY" sz="2800" i="1">
                                <a:latin typeface="Cambria Math" panose="02040503050406030204" pitchFamily="18" charset="0"/>
                              </a:rPr>
                            </m:ctrlPr>
                          </m:fPr>
                          <m:num>
                            <m:r>
                              <a:rPr lang="ru-RU" sz="2800" i="1">
                                <a:latin typeface="Cambria Math" panose="02040503050406030204" pitchFamily="18" charset="0"/>
                              </a:rPr>
                              <m:t>1−</m:t>
                            </m:r>
                            <m:r>
                              <a:rPr lang="ru-RU" sz="2800" i="1">
                                <a:latin typeface="Cambria Math" panose="02040503050406030204" pitchFamily="18" charset="0"/>
                              </a:rPr>
                              <m:t>𝑁</m:t>
                            </m:r>
                            <m:d>
                              <m:dPr>
                                <m:ctrlPr>
                                  <a:rPr lang="ru-BY" sz="2800" i="1">
                                    <a:latin typeface="Cambria Math" panose="02040503050406030204" pitchFamily="18" charset="0"/>
                                  </a:rPr>
                                </m:ctrlPr>
                              </m:dPr>
                              <m:e>
                                <m:sSub>
                                  <m:sSubPr>
                                    <m:ctrlPr>
                                      <a:rPr lang="ru-BY" sz="2800" i="1">
                                        <a:latin typeface="Cambria Math" panose="02040503050406030204" pitchFamily="18" charset="0"/>
                                      </a:rPr>
                                    </m:ctrlPr>
                                  </m:sSubPr>
                                  <m:e>
                                    <m:r>
                                      <a:rPr lang="ru-RU" sz="2800" i="1">
                                        <a:latin typeface="Cambria Math" panose="02040503050406030204" pitchFamily="18" charset="0"/>
                                      </a:rPr>
                                      <m:t>𝑏</m:t>
                                    </m:r>
                                  </m:e>
                                  <m:sub>
                                    <m:r>
                                      <a:rPr lang="ru-RU" sz="2800" i="1">
                                        <a:latin typeface="Cambria Math" panose="02040503050406030204" pitchFamily="18" charset="0"/>
                                      </a:rPr>
                                      <m:t>𝑇</m:t>
                                    </m:r>
                                  </m:sub>
                                </m:sSub>
                              </m:e>
                            </m:d>
                          </m:num>
                          <m:den>
                            <m:r>
                              <a:rPr lang="ru-RU" sz="2800" i="1">
                                <a:latin typeface="Cambria Math" panose="02040503050406030204" pitchFamily="18" charset="0"/>
                              </a:rPr>
                              <m:t>𝑁</m:t>
                            </m:r>
                            <m:d>
                              <m:dPr>
                                <m:ctrlPr>
                                  <a:rPr lang="ru-BY" sz="2800" i="1">
                                    <a:latin typeface="Cambria Math" panose="02040503050406030204" pitchFamily="18" charset="0"/>
                                  </a:rPr>
                                </m:ctrlPr>
                              </m:dPr>
                              <m:e>
                                <m:sSub>
                                  <m:sSubPr>
                                    <m:ctrlPr>
                                      <a:rPr lang="ru-BY" sz="2800" i="1">
                                        <a:latin typeface="Cambria Math" panose="02040503050406030204" pitchFamily="18" charset="0"/>
                                      </a:rPr>
                                    </m:ctrlPr>
                                  </m:sSubPr>
                                  <m:e>
                                    <m:r>
                                      <a:rPr lang="ru-RU" sz="2800" i="1">
                                        <a:latin typeface="Cambria Math" panose="02040503050406030204" pitchFamily="18" charset="0"/>
                                      </a:rPr>
                                      <m:t>𝑏</m:t>
                                    </m:r>
                                  </m:e>
                                  <m:sub>
                                    <m:r>
                                      <a:rPr lang="ru-RU" sz="2800" i="1">
                                        <a:latin typeface="Cambria Math" panose="02040503050406030204" pitchFamily="18" charset="0"/>
                                      </a:rPr>
                                      <m:t>𝑇</m:t>
                                    </m:r>
                                  </m:sub>
                                </m:sSub>
                              </m:e>
                            </m:d>
                          </m:den>
                        </m:f>
                      </m:e>
                    </m:func>
                  </m:oMath>
                </a14:m>
                <a:endParaRPr lang="ru-BY" sz="2800" dirty="0"/>
              </a:p>
              <a:p>
                <a:pPr lvl="0" algn="ctr"/>
                <a:r>
                  <a:rPr lang="ru-RU" sz="2800" dirty="0"/>
                  <a:t>Обновить веса объектов:</a:t>
                </a:r>
                <a:endParaRPr lang="ru-BY" sz="2800" dirty="0"/>
              </a:p>
              <a:p>
                <a:pPr algn="ctr"/>
                <a14:m>
                  <m:oMathPara xmlns:m="http://schemas.openxmlformats.org/officeDocument/2006/math">
                    <m:oMathParaPr>
                      <m:jc m:val="centerGroup"/>
                    </m:oMathParaPr>
                    <m:oMath xmlns:m="http://schemas.openxmlformats.org/officeDocument/2006/math">
                      <m:sSub>
                        <m:sSubPr>
                          <m:ctrlPr>
                            <a:rPr lang="ru-BY" sz="2800" i="1">
                              <a:latin typeface="Cambria Math" panose="02040503050406030204" pitchFamily="18" charset="0"/>
                            </a:rPr>
                          </m:ctrlPr>
                        </m:sSubPr>
                        <m:e>
                          <m:r>
                            <a:rPr lang="ru-RU" sz="2800" i="1">
                              <a:latin typeface="Cambria Math" panose="02040503050406030204" pitchFamily="18" charset="0"/>
                            </a:rPr>
                            <m:t>𝜔</m:t>
                          </m:r>
                        </m:e>
                        <m:sub>
                          <m:r>
                            <a:rPr lang="ru-RU" sz="2800" i="1">
                              <a:latin typeface="Cambria Math" panose="02040503050406030204" pitchFamily="18" charset="0"/>
                            </a:rPr>
                            <m:t>𝑖</m:t>
                          </m:r>
                        </m:sub>
                      </m:sSub>
                      <m:r>
                        <a:rPr lang="en-US" sz="2800" i="1">
                          <a:latin typeface="Cambria Math" panose="02040503050406030204" pitchFamily="18" charset="0"/>
                        </a:rPr>
                        <m:t>= </m:t>
                      </m:r>
                      <m:sSub>
                        <m:sSubPr>
                          <m:ctrlPr>
                            <a:rPr lang="ru-BY" sz="2800" i="1">
                              <a:latin typeface="Cambria Math" panose="02040503050406030204" pitchFamily="18" charset="0"/>
                            </a:rPr>
                          </m:ctrlPr>
                        </m:sSubPr>
                        <m:e>
                          <m:r>
                            <a:rPr lang="ru-RU" sz="2800" i="1">
                              <a:latin typeface="Cambria Math" panose="02040503050406030204" pitchFamily="18" charset="0"/>
                            </a:rPr>
                            <m:t>𝜔</m:t>
                          </m:r>
                        </m:e>
                        <m:sub>
                          <m:r>
                            <a:rPr lang="ru-RU" sz="2800" i="1">
                              <a:latin typeface="Cambria Math" panose="02040503050406030204" pitchFamily="18" charset="0"/>
                            </a:rPr>
                            <m:t>𝑖</m:t>
                          </m:r>
                        </m:sub>
                      </m:sSub>
                      <m:r>
                        <a:rPr lang="en-US" sz="2800" i="1">
                          <a:latin typeface="Cambria Math" panose="02040503050406030204" pitchFamily="18" charset="0"/>
                        </a:rPr>
                        <m:t>𝑒𝑥𝑝</m:t>
                      </m:r>
                      <m:d>
                        <m:dPr>
                          <m:ctrlPr>
                            <a:rPr lang="ru-BY" sz="2800" i="1">
                              <a:latin typeface="Cambria Math" panose="02040503050406030204" pitchFamily="18" charset="0"/>
                            </a:rPr>
                          </m:ctrlPr>
                        </m:dPr>
                        <m:e>
                          <m:sSub>
                            <m:sSubPr>
                              <m:ctrlPr>
                                <a:rPr lang="ru-BY" sz="2800" i="1">
                                  <a:latin typeface="Cambria Math" panose="02040503050406030204" pitchFamily="18" charset="0"/>
                                </a:rPr>
                              </m:ctrlPr>
                            </m:sSubPr>
                            <m:e>
                              <m:r>
                                <a:rPr lang="en-US" sz="2800" i="1">
                                  <a:latin typeface="Cambria Math" panose="02040503050406030204" pitchFamily="18" charset="0"/>
                                </a:rPr>
                                <m:t>−</m:t>
                              </m:r>
                              <m:r>
                                <a:rPr lang="ru-RU" sz="2800" i="1">
                                  <a:latin typeface="Cambria Math" panose="02040503050406030204" pitchFamily="18" charset="0"/>
                                </a:rPr>
                                <m:t>𝑦</m:t>
                              </m:r>
                            </m:e>
                            <m:sub>
                              <m:r>
                                <a:rPr lang="ru-RU" sz="2800" i="1">
                                  <a:latin typeface="Cambria Math" panose="02040503050406030204" pitchFamily="18" charset="0"/>
                                </a:rPr>
                                <m:t>𝑖</m:t>
                              </m:r>
                            </m:sub>
                          </m:sSub>
                          <m:sSub>
                            <m:sSubPr>
                              <m:ctrlPr>
                                <a:rPr lang="ru-BY" sz="2800" i="1">
                                  <a:latin typeface="Cambria Math" panose="02040503050406030204" pitchFamily="18" charset="0"/>
                                </a:rPr>
                              </m:ctrlPr>
                            </m:sSubPr>
                            <m:e>
                              <m:r>
                                <a:rPr lang="ru-BY" sz="2800" i="1">
                                  <a:latin typeface="Cambria Math" panose="02040503050406030204" pitchFamily="18" charset="0"/>
                                </a:rPr>
                                <m:t>𝑎</m:t>
                              </m:r>
                            </m:e>
                            <m:sub>
                              <m:r>
                                <a:rPr lang="ru-BY" sz="2800" i="1">
                                  <a:latin typeface="Cambria Math" panose="02040503050406030204" pitchFamily="18" charset="0"/>
                                </a:rPr>
                                <m:t>𝑡</m:t>
                              </m:r>
                            </m:sub>
                          </m:sSub>
                          <m:sSub>
                            <m:sSubPr>
                              <m:ctrlPr>
                                <a:rPr lang="ru-BY" sz="2800" i="1">
                                  <a:latin typeface="Cambria Math" panose="02040503050406030204" pitchFamily="18" charset="0"/>
                                </a:rPr>
                              </m:ctrlPr>
                            </m:sSubPr>
                            <m:e>
                              <m:r>
                                <a:rPr lang="ru-BY" sz="2800" i="1">
                                  <a:latin typeface="Cambria Math" panose="02040503050406030204" pitchFamily="18" charset="0"/>
                                </a:rPr>
                                <m:t>𝑏</m:t>
                              </m:r>
                            </m:e>
                            <m:sub>
                              <m:r>
                                <a:rPr lang="ru-BY" sz="2800" i="1">
                                  <a:latin typeface="Cambria Math" panose="02040503050406030204" pitchFamily="18" charset="0"/>
                                </a:rPr>
                                <m:t>𝑡</m:t>
                              </m:r>
                            </m:sub>
                          </m:sSub>
                          <m:d>
                            <m:dPr>
                              <m:ctrlPr>
                                <a:rPr lang="ru-BY" sz="2800" i="1">
                                  <a:latin typeface="Cambria Math" panose="02040503050406030204" pitchFamily="18" charset="0"/>
                                </a:rPr>
                              </m:ctrlPr>
                            </m:dPr>
                            <m:e>
                              <m:sSub>
                                <m:sSubPr>
                                  <m:ctrlPr>
                                    <a:rPr lang="ru-BY" sz="2800" i="1">
                                      <a:latin typeface="Cambria Math" panose="02040503050406030204" pitchFamily="18" charset="0"/>
                                    </a:rPr>
                                  </m:ctrlPr>
                                </m:sSubPr>
                                <m:e>
                                  <m:r>
                                    <a:rPr lang="ru-BY" sz="2800" i="1">
                                      <a:latin typeface="Cambria Math" panose="02040503050406030204" pitchFamily="18" charset="0"/>
                                    </a:rPr>
                                    <m:t>𝑥</m:t>
                                  </m:r>
                                </m:e>
                                <m:sub>
                                  <m:r>
                                    <a:rPr lang="ru-BY" sz="2800" i="1">
                                      <a:latin typeface="Cambria Math" panose="02040503050406030204" pitchFamily="18" charset="0"/>
                                    </a:rPr>
                                    <m:t>𝑖</m:t>
                                  </m:r>
                                </m:sub>
                              </m:sSub>
                            </m:e>
                          </m:d>
                        </m:e>
                      </m:d>
                      <m:r>
                        <a:rPr lang="en-US" sz="2800" i="1">
                          <a:latin typeface="Cambria Math" panose="02040503050406030204" pitchFamily="18" charset="0"/>
                        </a:rPr>
                        <m:t>,  </m:t>
                      </m:r>
                      <m:r>
                        <a:rPr lang="ru-RU" sz="2800" i="1">
                          <a:latin typeface="Cambria Math" panose="02040503050406030204" pitchFamily="18" charset="0"/>
                        </a:rPr>
                        <m:t>𝑖</m:t>
                      </m:r>
                      <m:r>
                        <a:rPr lang="en-US" sz="2800" i="1">
                          <a:latin typeface="Cambria Math" panose="02040503050406030204" pitchFamily="18" charset="0"/>
                        </a:rPr>
                        <m:t>=1, 2, …, </m:t>
                      </m:r>
                      <m:r>
                        <a:rPr lang="ru-RU" sz="2800" i="1">
                          <a:latin typeface="Cambria Math" panose="02040503050406030204" pitchFamily="18" charset="0"/>
                        </a:rPr>
                        <m:t>𝑙</m:t>
                      </m:r>
                    </m:oMath>
                  </m:oMathPara>
                </a14:m>
                <a:endParaRPr lang="ru-BY" sz="2800" dirty="0"/>
              </a:p>
              <a:p>
                <a:pPr lvl="0" algn="ctr"/>
                <a:r>
                  <a:rPr lang="ru-RU" sz="2800" dirty="0"/>
                  <a:t>Нормировать веса объектов:</a:t>
                </a:r>
                <a:endParaRPr lang="ru-BY" sz="2800" dirty="0"/>
              </a:p>
              <a:p>
                <a:pPr algn="ctr"/>
                <a14:m>
                  <m:oMathPara xmlns:m="http://schemas.openxmlformats.org/officeDocument/2006/math">
                    <m:oMathParaPr>
                      <m:jc m:val="centerGroup"/>
                    </m:oMathParaPr>
                    <m:oMath xmlns:m="http://schemas.openxmlformats.org/officeDocument/2006/math">
                      <m:sSub>
                        <m:sSubPr>
                          <m:ctrlPr>
                            <a:rPr lang="ru-BY"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𝑠𝑢𝑚</m:t>
                          </m:r>
                        </m:sub>
                      </m:sSub>
                      <m:r>
                        <a:rPr lang="en-US" sz="2800" i="1">
                          <a:latin typeface="Cambria Math" panose="02040503050406030204" pitchFamily="18" charset="0"/>
                        </a:rPr>
                        <m:t>=</m:t>
                      </m:r>
                      <m:nary>
                        <m:naryPr>
                          <m:chr m:val="∑"/>
                          <m:limLoc m:val="undOvr"/>
                          <m:ctrlPr>
                            <a:rPr lang="ru-BY" sz="2800" i="1">
                              <a:latin typeface="Cambria Math" panose="02040503050406030204" pitchFamily="18" charset="0"/>
                            </a:rPr>
                          </m:ctrlPr>
                        </m:naryPr>
                        <m:sub>
                          <m: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𝑙</m:t>
                          </m:r>
                        </m:sup>
                        <m:e>
                          <m:sSub>
                            <m:sSubPr>
                              <m:ctrlPr>
                                <a:rPr lang="ru-BY" sz="2800" i="1">
                                  <a:latin typeface="Cambria Math" panose="02040503050406030204" pitchFamily="18" charset="0"/>
                                </a:rPr>
                              </m:ctrlPr>
                            </m:sSubPr>
                            <m:e>
                              <m:r>
                                <a:rPr lang="ru-RU" sz="2800" i="1">
                                  <a:latin typeface="Cambria Math" panose="02040503050406030204" pitchFamily="18" charset="0"/>
                                </a:rPr>
                                <m:t>𝜔</m:t>
                              </m:r>
                            </m:e>
                            <m:sub>
                              <m:r>
                                <a:rPr lang="ru-RU" sz="2800" i="1">
                                  <a:latin typeface="Cambria Math" panose="02040503050406030204" pitchFamily="18" charset="0"/>
                                </a:rPr>
                                <m:t>𝑖</m:t>
                              </m:r>
                            </m:sub>
                          </m:sSub>
                        </m:e>
                      </m:nary>
                      <m:r>
                        <a:rPr lang="en-US" sz="2800" i="1">
                          <a:latin typeface="Cambria Math" panose="02040503050406030204" pitchFamily="18" charset="0"/>
                        </a:rPr>
                        <m:t>; </m:t>
                      </m:r>
                      <m:sSub>
                        <m:sSubPr>
                          <m:ctrlPr>
                            <a:rPr lang="ru-BY" sz="2800" i="1">
                              <a:latin typeface="Cambria Math" panose="02040503050406030204" pitchFamily="18" charset="0"/>
                            </a:rPr>
                          </m:ctrlPr>
                        </m:sSubPr>
                        <m:e>
                          <m:r>
                            <a:rPr lang="ru-RU" sz="2800" i="1">
                              <a:latin typeface="Cambria Math" panose="02040503050406030204" pitchFamily="18" charset="0"/>
                            </a:rPr>
                            <m:t>𝜔</m:t>
                          </m:r>
                        </m:e>
                        <m:sub>
                          <m:r>
                            <a:rPr lang="ru-RU" sz="2800" i="1">
                              <a:latin typeface="Cambria Math" panose="02040503050406030204" pitchFamily="18" charset="0"/>
                            </a:rPr>
                            <m:t>𝑖</m:t>
                          </m:r>
                        </m:sub>
                      </m:sSub>
                      <m:r>
                        <a:rPr lang="ru-RU" sz="2800" i="1">
                          <a:latin typeface="Cambria Math" panose="02040503050406030204" pitchFamily="18" charset="0"/>
                        </a:rPr>
                        <m:t>=</m:t>
                      </m:r>
                      <m:f>
                        <m:fPr>
                          <m:ctrlPr>
                            <a:rPr lang="ru-BY" sz="2800" i="1">
                              <a:latin typeface="Cambria Math" panose="02040503050406030204" pitchFamily="18" charset="0"/>
                            </a:rPr>
                          </m:ctrlPr>
                        </m:fPr>
                        <m:num>
                          <m:sSub>
                            <m:sSubPr>
                              <m:ctrlPr>
                                <a:rPr lang="ru-BY" sz="2800" i="1">
                                  <a:latin typeface="Cambria Math" panose="02040503050406030204" pitchFamily="18" charset="0"/>
                                </a:rPr>
                              </m:ctrlPr>
                            </m:sSubPr>
                            <m:e>
                              <m:r>
                                <a:rPr lang="ru-RU" sz="2800" i="1">
                                  <a:latin typeface="Cambria Math" panose="02040503050406030204" pitchFamily="18" charset="0"/>
                                </a:rPr>
                                <m:t>𝜔</m:t>
                              </m:r>
                            </m:e>
                            <m:sub>
                              <m:r>
                                <a:rPr lang="ru-RU" sz="2800" i="1">
                                  <a:latin typeface="Cambria Math" panose="02040503050406030204" pitchFamily="18" charset="0"/>
                                </a:rPr>
                                <m:t>𝑖</m:t>
                              </m:r>
                            </m:sub>
                          </m:sSub>
                        </m:num>
                        <m:den>
                          <m:sSub>
                            <m:sSubPr>
                              <m:ctrlPr>
                                <a:rPr lang="ru-BY" sz="2800" i="1">
                                  <a:latin typeface="Cambria Math" panose="02040503050406030204" pitchFamily="18" charset="0"/>
                                </a:rPr>
                              </m:ctrlPr>
                            </m:sSubPr>
                            <m:e>
                              <m:r>
                                <a:rPr lang="en-US" sz="2800" i="1">
                                  <a:latin typeface="Cambria Math" panose="02040503050406030204" pitchFamily="18" charset="0"/>
                                </a:rPr>
                                <m:t>𝜔</m:t>
                              </m:r>
                            </m:e>
                            <m:sub>
                              <m:r>
                                <a:rPr lang="en-US" sz="2800" i="1">
                                  <a:latin typeface="Cambria Math" panose="02040503050406030204" pitchFamily="18" charset="0"/>
                                </a:rPr>
                                <m:t>𝑠𝑢𝑚</m:t>
                              </m:r>
                            </m:sub>
                          </m:sSub>
                        </m:den>
                      </m:f>
                      <m:r>
                        <a:rPr lang="ru-RU" sz="2800" i="1">
                          <a:latin typeface="Cambria Math" panose="02040503050406030204" pitchFamily="18" charset="0"/>
                        </a:rPr>
                        <m:t>,  </m:t>
                      </m:r>
                      <m:r>
                        <a:rPr lang="ru-RU" sz="2800" i="1">
                          <a:latin typeface="Cambria Math" panose="02040503050406030204" pitchFamily="18" charset="0"/>
                        </a:rPr>
                        <m:t>𝑖</m:t>
                      </m:r>
                      <m:r>
                        <a:rPr lang="en-US" sz="2800" i="1">
                          <a:latin typeface="Cambria Math" panose="02040503050406030204" pitchFamily="18" charset="0"/>
                        </a:rPr>
                        <m:t>=1, 2, …, </m:t>
                      </m:r>
                      <m:r>
                        <a:rPr lang="ru-RU" sz="2800" i="1">
                          <a:latin typeface="Cambria Math" panose="02040503050406030204" pitchFamily="18" charset="0"/>
                        </a:rPr>
                        <m:t>𝑙</m:t>
                      </m:r>
                    </m:oMath>
                  </m:oMathPara>
                </a14:m>
                <a:endParaRPr lang="ru-BY" sz="2800" dirty="0"/>
              </a:p>
            </p:txBody>
          </p:sp>
        </mc:Choice>
        <mc:Fallback xmlns="">
          <p:sp>
            <p:nvSpPr>
              <p:cNvPr id="3" name="Text 1"/>
              <p:cNvSpPr>
                <a:spLocks noRot="1" noChangeAspect="1" noMove="1" noResize="1" noEditPoints="1" noAdjustHandles="1" noChangeArrowheads="1" noChangeShapeType="1" noTextEdit="1"/>
              </p:cNvSpPr>
              <p:nvPr/>
            </p:nvSpPr>
            <p:spPr>
              <a:xfrm>
                <a:off x="907852" y="1319838"/>
                <a:ext cx="13408462" cy="6332246"/>
              </a:xfrm>
              <a:prstGeom prst="rect">
                <a:avLst/>
              </a:prstGeom>
              <a:blipFill>
                <a:blip r:embed="rId3"/>
                <a:stretch>
                  <a:fillRect t="-1349" b="-1541"/>
                </a:stretch>
              </a:blipFill>
              <a:ln/>
            </p:spPr>
            <p:txBody>
              <a:bodyPr/>
              <a:lstStyle/>
              <a:p>
                <a:r>
                  <a:rPr lang="ru-BY">
                    <a:noFill/>
                  </a:rPr>
                  <a:t> </a:t>
                </a:r>
              </a:p>
            </p:txBody>
          </p:sp>
        </mc:Fallback>
      </mc:AlternateContent>
    </p:spTree>
    <p:extLst>
      <p:ext uri="{BB962C8B-B14F-4D97-AF65-F5344CB8AC3E}">
        <p14:creationId xmlns:p14="http://schemas.microsoft.com/office/powerpoint/2010/main" val="4022184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1150" y="724138"/>
            <a:ext cx="5430083" cy="591741"/>
          </a:xfrm>
          <a:prstGeom prst="rect">
            <a:avLst/>
          </a:prstGeom>
          <a:noFill/>
          <a:ln/>
        </p:spPr>
        <p:txBody>
          <a:bodyPr wrap="none" lIns="0" tIns="0" rIns="0" bIns="0" rtlCol="0" anchor="t"/>
          <a:lstStyle/>
          <a:p>
            <a:pPr marL="0" indent="0">
              <a:lnSpc>
                <a:spcPts val="4650"/>
              </a:lnSpc>
              <a:buNone/>
            </a:pPr>
            <a:r>
              <a:rPr lang="en-US" sz="3700" b="1" dirty="0">
                <a:solidFill>
                  <a:srgbClr val="000000"/>
                </a:solidFill>
                <a:latin typeface="Petrona Bold" pitchFamily="34" charset="0"/>
                <a:ea typeface="Petrona Bold" pitchFamily="34" charset="-122"/>
                <a:cs typeface="Petrona Bold" pitchFamily="34" charset="-120"/>
              </a:rPr>
              <a:t>Как работает AdaBoost</a:t>
            </a:r>
            <a:endParaRPr lang="en-US" sz="3700" dirty="0"/>
          </a:p>
        </p:txBody>
      </p:sp>
      <p:sp>
        <p:nvSpPr>
          <p:cNvPr id="3" name="Shape 1"/>
          <p:cNvSpPr/>
          <p:nvPr/>
        </p:nvSpPr>
        <p:spPr>
          <a:xfrm>
            <a:off x="7303770" y="1676519"/>
            <a:ext cx="22860" cy="5828943"/>
          </a:xfrm>
          <a:prstGeom prst="roundRect">
            <a:avLst>
              <a:gd name="adj" fmla="val 331339"/>
            </a:avLst>
          </a:prstGeom>
          <a:solidFill>
            <a:srgbClr val="B2D4E5"/>
          </a:solidFill>
          <a:ln/>
        </p:spPr>
      </p:sp>
      <p:sp>
        <p:nvSpPr>
          <p:cNvPr id="4" name="Shape 2"/>
          <p:cNvSpPr/>
          <p:nvPr/>
        </p:nvSpPr>
        <p:spPr>
          <a:xfrm>
            <a:off x="6504027" y="2070854"/>
            <a:ext cx="631150" cy="22860"/>
          </a:xfrm>
          <a:prstGeom prst="roundRect">
            <a:avLst>
              <a:gd name="adj" fmla="val 331339"/>
            </a:avLst>
          </a:prstGeom>
          <a:solidFill>
            <a:srgbClr val="B2D4E5"/>
          </a:solidFill>
          <a:ln/>
        </p:spPr>
      </p:sp>
      <p:sp>
        <p:nvSpPr>
          <p:cNvPr id="5" name="Shape 3"/>
          <p:cNvSpPr/>
          <p:nvPr/>
        </p:nvSpPr>
        <p:spPr>
          <a:xfrm>
            <a:off x="7112318" y="1879402"/>
            <a:ext cx="405765" cy="405765"/>
          </a:xfrm>
          <a:prstGeom prst="roundRect">
            <a:avLst>
              <a:gd name="adj" fmla="val 18667"/>
            </a:avLst>
          </a:prstGeom>
          <a:solidFill>
            <a:srgbClr val="CCEEFF"/>
          </a:solidFill>
          <a:ln w="7620">
            <a:solidFill>
              <a:srgbClr val="B2D4E5"/>
            </a:solidFill>
            <a:prstDash val="solid"/>
          </a:ln>
        </p:spPr>
      </p:sp>
      <p:sp>
        <p:nvSpPr>
          <p:cNvPr id="6" name="Text 4"/>
          <p:cNvSpPr/>
          <p:nvPr/>
        </p:nvSpPr>
        <p:spPr>
          <a:xfrm>
            <a:off x="7254359" y="1940243"/>
            <a:ext cx="121563" cy="28408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7" name="Text 5"/>
          <p:cNvSpPr/>
          <p:nvPr/>
        </p:nvSpPr>
        <p:spPr>
          <a:xfrm>
            <a:off x="3497699" y="1856780"/>
            <a:ext cx="2825710" cy="295870"/>
          </a:xfrm>
          <a:prstGeom prst="rect">
            <a:avLst/>
          </a:prstGeom>
          <a:noFill/>
          <a:ln/>
        </p:spPr>
        <p:txBody>
          <a:bodyPr wrap="none" lIns="0" tIns="0" rIns="0" bIns="0" rtlCol="0" anchor="t"/>
          <a:lstStyle/>
          <a:p>
            <a:pPr marL="0" indent="0" algn="r">
              <a:lnSpc>
                <a:spcPts val="2300"/>
              </a:lnSpc>
              <a:buNone/>
            </a:pPr>
            <a:r>
              <a:rPr lang="en-US" sz="1850" b="1" dirty="0">
                <a:solidFill>
                  <a:srgbClr val="272525"/>
                </a:solidFill>
                <a:latin typeface="Petrona Bold" pitchFamily="34" charset="0"/>
                <a:ea typeface="Petrona Bold" pitchFamily="34" charset="-122"/>
                <a:cs typeface="Petrona Bold" pitchFamily="34" charset="-120"/>
              </a:rPr>
              <a:t>Инициализация весов</a:t>
            </a:r>
            <a:endParaRPr lang="en-US" sz="1850" dirty="0"/>
          </a:p>
        </p:txBody>
      </p:sp>
      <p:sp>
        <p:nvSpPr>
          <p:cNvPr id="8" name="Text 6"/>
          <p:cNvSpPr/>
          <p:nvPr/>
        </p:nvSpPr>
        <p:spPr>
          <a:xfrm>
            <a:off x="631150" y="2260759"/>
            <a:ext cx="5692259" cy="1154430"/>
          </a:xfrm>
          <a:prstGeom prst="rect">
            <a:avLst/>
          </a:prstGeom>
          <a:noFill/>
          <a:ln/>
        </p:spPr>
        <p:txBody>
          <a:bodyPr wrap="square" lIns="0" tIns="0" rIns="0" bIns="0" rtlCol="0" anchor="t"/>
          <a:lstStyle/>
          <a:p>
            <a:pPr marL="0" indent="0" algn="r">
              <a:lnSpc>
                <a:spcPts val="2250"/>
              </a:lnSpc>
              <a:buNone/>
            </a:pPr>
            <a:r>
              <a:rPr lang="en-US" sz="1400" dirty="0">
                <a:solidFill>
                  <a:srgbClr val="272525"/>
                </a:solidFill>
                <a:latin typeface="Inter" pitchFamily="34" charset="0"/>
                <a:ea typeface="Inter" pitchFamily="34" charset="-122"/>
                <a:cs typeface="Inter" pitchFamily="34" charset="-120"/>
              </a:rPr>
              <a:t>На первом шаге, всем объектам в обучающем наборе присваивается одинаковый вес. Эти веса будут обновляться на каждой итерации, чтобы уделять больше внимания трудным случаям.</a:t>
            </a:r>
            <a:endParaRPr lang="en-US" sz="1400" dirty="0"/>
          </a:p>
        </p:txBody>
      </p:sp>
      <p:sp>
        <p:nvSpPr>
          <p:cNvPr id="9" name="Shape 7"/>
          <p:cNvSpPr/>
          <p:nvPr/>
        </p:nvSpPr>
        <p:spPr>
          <a:xfrm>
            <a:off x="7495223" y="2972395"/>
            <a:ext cx="631150" cy="22860"/>
          </a:xfrm>
          <a:prstGeom prst="roundRect">
            <a:avLst>
              <a:gd name="adj" fmla="val 331339"/>
            </a:avLst>
          </a:prstGeom>
          <a:solidFill>
            <a:srgbClr val="B2D4E5"/>
          </a:solidFill>
          <a:ln/>
        </p:spPr>
      </p:sp>
      <p:sp>
        <p:nvSpPr>
          <p:cNvPr id="10" name="Shape 8"/>
          <p:cNvSpPr/>
          <p:nvPr/>
        </p:nvSpPr>
        <p:spPr>
          <a:xfrm>
            <a:off x="7112318" y="2780943"/>
            <a:ext cx="405765" cy="405765"/>
          </a:xfrm>
          <a:prstGeom prst="roundRect">
            <a:avLst>
              <a:gd name="adj" fmla="val 18667"/>
            </a:avLst>
          </a:prstGeom>
          <a:solidFill>
            <a:srgbClr val="CCEEFF"/>
          </a:solidFill>
          <a:ln w="7620">
            <a:solidFill>
              <a:srgbClr val="B2D4E5"/>
            </a:solidFill>
            <a:prstDash val="solid"/>
          </a:ln>
        </p:spPr>
      </p:sp>
      <p:sp>
        <p:nvSpPr>
          <p:cNvPr id="11" name="Text 9"/>
          <p:cNvSpPr/>
          <p:nvPr/>
        </p:nvSpPr>
        <p:spPr>
          <a:xfrm>
            <a:off x="7234595" y="2841784"/>
            <a:ext cx="161092" cy="28408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2" name="Text 10"/>
          <p:cNvSpPr/>
          <p:nvPr/>
        </p:nvSpPr>
        <p:spPr>
          <a:xfrm>
            <a:off x="8306991" y="2758321"/>
            <a:ext cx="4383643" cy="29587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Обучение слабого классификатора</a:t>
            </a:r>
            <a:endParaRPr lang="en-US" sz="1850" dirty="0"/>
          </a:p>
        </p:txBody>
      </p:sp>
      <p:sp>
        <p:nvSpPr>
          <p:cNvPr id="13" name="Text 11"/>
          <p:cNvSpPr/>
          <p:nvPr/>
        </p:nvSpPr>
        <p:spPr>
          <a:xfrm>
            <a:off x="8306991" y="3162300"/>
            <a:ext cx="5692259" cy="115443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Обучается слабый классификатор, который использует только текущие веса объектов. Это может быть дерево решений с небольшой глубиной, линейная модель или другой простой алгоритм.</a:t>
            </a:r>
            <a:endParaRPr lang="en-US" sz="1400" dirty="0"/>
          </a:p>
        </p:txBody>
      </p:sp>
      <p:sp>
        <p:nvSpPr>
          <p:cNvPr id="14" name="Shape 12"/>
          <p:cNvSpPr/>
          <p:nvPr/>
        </p:nvSpPr>
        <p:spPr>
          <a:xfrm>
            <a:off x="6504027" y="4170045"/>
            <a:ext cx="631150" cy="22860"/>
          </a:xfrm>
          <a:prstGeom prst="roundRect">
            <a:avLst>
              <a:gd name="adj" fmla="val 331339"/>
            </a:avLst>
          </a:prstGeom>
          <a:solidFill>
            <a:srgbClr val="B2D4E5"/>
          </a:solidFill>
          <a:ln/>
        </p:spPr>
      </p:sp>
      <p:sp>
        <p:nvSpPr>
          <p:cNvPr id="15" name="Shape 13"/>
          <p:cNvSpPr/>
          <p:nvPr/>
        </p:nvSpPr>
        <p:spPr>
          <a:xfrm>
            <a:off x="7112318" y="3978593"/>
            <a:ext cx="405765" cy="405765"/>
          </a:xfrm>
          <a:prstGeom prst="roundRect">
            <a:avLst>
              <a:gd name="adj" fmla="val 18667"/>
            </a:avLst>
          </a:prstGeom>
          <a:solidFill>
            <a:srgbClr val="CCEEFF"/>
          </a:solidFill>
          <a:ln w="7620">
            <a:solidFill>
              <a:srgbClr val="B2D4E5"/>
            </a:solidFill>
            <a:prstDash val="solid"/>
          </a:ln>
        </p:spPr>
      </p:sp>
      <p:sp>
        <p:nvSpPr>
          <p:cNvPr id="16" name="Text 14"/>
          <p:cNvSpPr/>
          <p:nvPr/>
        </p:nvSpPr>
        <p:spPr>
          <a:xfrm>
            <a:off x="7234833" y="4039433"/>
            <a:ext cx="160734" cy="28408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7" name="Text 15"/>
          <p:cNvSpPr/>
          <p:nvPr/>
        </p:nvSpPr>
        <p:spPr>
          <a:xfrm>
            <a:off x="3956447" y="3955971"/>
            <a:ext cx="2366963" cy="295870"/>
          </a:xfrm>
          <a:prstGeom prst="rect">
            <a:avLst/>
          </a:prstGeom>
          <a:noFill/>
          <a:ln/>
        </p:spPr>
        <p:txBody>
          <a:bodyPr wrap="none" lIns="0" tIns="0" rIns="0" bIns="0" rtlCol="0" anchor="t"/>
          <a:lstStyle/>
          <a:p>
            <a:pPr marL="0" indent="0" algn="r">
              <a:lnSpc>
                <a:spcPts val="2300"/>
              </a:lnSpc>
              <a:buNone/>
            </a:pPr>
            <a:r>
              <a:rPr lang="en-US" sz="1850" b="1" dirty="0">
                <a:solidFill>
                  <a:srgbClr val="272525"/>
                </a:solidFill>
                <a:latin typeface="Petrona Bold" pitchFamily="34" charset="0"/>
                <a:ea typeface="Petrona Bold" pitchFamily="34" charset="-122"/>
                <a:cs typeface="Petrona Bold" pitchFamily="34" charset="-120"/>
              </a:rPr>
              <a:t>Обновление весов</a:t>
            </a:r>
            <a:endParaRPr lang="en-US" sz="1850" dirty="0"/>
          </a:p>
        </p:txBody>
      </p:sp>
      <p:sp>
        <p:nvSpPr>
          <p:cNvPr id="18" name="Text 16"/>
          <p:cNvSpPr/>
          <p:nvPr/>
        </p:nvSpPr>
        <p:spPr>
          <a:xfrm>
            <a:off x="631150" y="4359950"/>
            <a:ext cx="5692259" cy="1154430"/>
          </a:xfrm>
          <a:prstGeom prst="rect">
            <a:avLst/>
          </a:prstGeom>
          <a:noFill/>
          <a:ln/>
        </p:spPr>
        <p:txBody>
          <a:bodyPr wrap="square" lIns="0" tIns="0" rIns="0" bIns="0" rtlCol="0" anchor="t"/>
          <a:lstStyle/>
          <a:p>
            <a:pPr marL="0" indent="0" algn="r">
              <a:lnSpc>
                <a:spcPts val="2250"/>
              </a:lnSpc>
              <a:buNone/>
            </a:pPr>
            <a:r>
              <a:rPr lang="en-US" sz="1400" dirty="0">
                <a:solidFill>
                  <a:srgbClr val="272525"/>
                </a:solidFill>
                <a:latin typeface="Inter" pitchFamily="34" charset="0"/>
                <a:ea typeface="Inter" pitchFamily="34" charset="-122"/>
                <a:cs typeface="Inter" pitchFamily="34" charset="-120"/>
              </a:rPr>
              <a:t>После обучения классификатора, веса объектов обновляются. Объекты, которые были неправильно классифицированы, получают больший вес, а те, которые были классифицированы правильно, получают меньший вес.</a:t>
            </a:r>
            <a:endParaRPr lang="en-US" sz="1400" dirty="0"/>
          </a:p>
        </p:txBody>
      </p:sp>
      <p:sp>
        <p:nvSpPr>
          <p:cNvPr id="19" name="Shape 17"/>
          <p:cNvSpPr/>
          <p:nvPr/>
        </p:nvSpPr>
        <p:spPr>
          <a:xfrm>
            <a:off x="7495223" y="5219700"/>
            <a:ext cx="631150" cy="22860"/>
          </a:xfrm>
          <a:prstGeom prst="roundRect">
            <a:avLst>
              <a:gd name="adj" fmla="val 331339"/>
            </a:avLst>
          </a:prstGeom>
          <a:solidFill>
            <a:srgbClr val="B2D4E5"/>
          </a:solidFill>
          <a:ln/>
        </p:spPr>
      </p:sp>
      <p:sp>
        <p:nvSpPr>
          <p:cNvPr id="20" name="Shape 18"/>
          <p:cNvSpPr/>
          <p:nvPr/>
        </p:nvSpPr>
        <p:spPr>
          <a:xfrm>
            <a:off x="7112318" y="5028248"/>
            <a:ext cx="405765" cy="405765"/>
          </a:xfrm>
          <a:prstGeom prst="roundRect">
            <a:avLst>
              <a:gd name="adj" fmla="val 18667"/>
            </a:avLst>
          </a:prstGeom>
          <a:solidFill>
            <a:srgbClr val="CCEEFF"/>
          </a:solidFill>
          <a:ln w="7620">
            <a:solidFill>
              <a:srgbClr val="B2D4E5"/>
            </a:solidFill>
            <a:prstDash val="solid"/>
          </a:ln>
        </p:spPr>
      </p:sp>
      <p:sp>
        <p:nvSpPr>
          <p:cNvPr id="21" name="Text 19"/>
          <p:cNvSpPr/>
          <p:nvPr/>
        </p:nvSpPr>
        <p:spPr>
          <a:xfrm>
            <a:off x="7238643" y="5089088"/>
            <a:ext cx="153114" cy="28408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4</a:t>
            </a:r>
            <a:endParaRPr lang="en-US" sz="2200" dirty="0"/>
          </a:p>
        </p:txBody>
      </p:sp>
      <p:sp>
        <p:nvSpPr>
          <p:cNvPr id="22" name="Text 20"/>
          <p:cNvSpPr/>
          <p:nvPr/>
        </p:nvSpPr>
        <p:spPr>
          <a:xfrm>
            <a:off x="8306991" y="5005626"/>
            <a:ext cx="2366963" cy="295870"/>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Повторение шагов</a:t>
            </a:r>
            <a:endParaRPr lang="en-US" sz="1850" dirty="0"/>
          </a:p>
        </p:txBody>
      </p:sp>
      <p:sp>
        <p:nvSpPr>
          <p:cNvPr id="23" name="Text 21"/>
          <p:cNvSpPr/>
          <p:nvPr/>
        </p:nvSpPr>
        <p:spPr>
          <a:xfrm>
            <a:off x="8306991" y="5409605"/>
            <a:ext cx="5692259" cy="865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Шаги 2 и 3 повторяются несколько раз. На каждой итерации обучается новый слабый классификатор, и веса объектов обновляются.</a:t>
            </a:r>
            <a:endParaRPr lang="en-US" sz="1400" dirty="0"/>
          </a:p>
        </p:txBody>
      </p:sp>
      <p:sp>
        <p:nvSpPr>
          <p:cNvPr id="24" name="Shape 22"/>
          <p:cNvSpPr/>
          <p:nvPr/>
        </p:nvSpPr>
        <p:spPr>
          <a:xfrm>
            <a:off x="6504027" y="6269355"/>
            <a:ext cx="631150" cy="22860"/>
          </a:xfrm>
          <a:prstGeom prst="roundRect">
            <a:avLst>
              <a:gd name="adj" fmla="val 331339"/>
            </a:avLst>
          </a:prstGeom>
          <a:solidFill>
            <a:srgbClr val="B2D4E5"/>
          </a:solidFill>
          <a:ln/>
        </p:spPr>
      </p:sp>
      <p:sp>
        <p:nvSpPr>
          <p:cNvPr id="25" name="Shape 23"/>
          <p:cNvSpPr/>
          <p:nvPr/>
        </p:nvSpPr>
        <p:spPr>
          <a:xfrm>
            <a:off x="7112318" y="6077903"/>
            <a:ext cx="405765" cy="405765"/>
          </a:xfrm>
          <a:prstGeom prst="roundRect">
            <a:avLst>
              <a:gd name="adj" fmla="val 18667"/>
            </a:avLst>
          </a:prstGeom>
          <a:solidFill>
            <a:srgbClr val="CCEEFF"/>
          </a:solidFill>
          <a:ln w="7620">
            <a:solidFill>
              <a:srgbClr val="B2D4E5"/>
            </a:solidFill>
            <a:prstDash val="solid"/>
          </a:ln>
        </p:spPr>
      </p:sp>
      <p:sp>
        <p:nvSpPr>
          <p:cNvPr id="26" name="Text 24"/>
          <p:cNvSpPr/>
          <p:nvPr/>
        </p:nvSpPr>
        <p:spPr>
          <a:xfrm>
            <a:off x="7234476" y="6138743"/>
            <a:ext cx="161330" cy="284083"/>
          </a:xfrm>
          <a:prstGeom prst="rect">
            <a:avLst/>
          </a:prstGeom>
          <a:noFill/>
          <a:ln/>
        </p:spPr>
        <p:txBody>
          <a:bodyPr wrap="none" lIns="0" tIns="0" rIns="0" bIns="0" rtlCol="0" anchor="t"/>
          <a:lstStyle/>
          <a:p>
            <a:pPr marL="0" indent="0" algn="ctr">
              <a:lnSpc>
                <a:spcPts val="2200"/>
              </a:lnSpc>
              <a:buNone/>
            </a:pPr>
            <a:r>
              <a:rPr lang="en-US" sz="2200" b="1" dirty="0">
                <a:solidFill>
                  <a:srgbClr val="272525"/>
                </a:solidFill>
                <a:latin typeface="Petrona Bold" pitchFamily="34" charset="0"/>
                <a:ea typeface="Petrona Bold" pitchFamily="34" charset="-122"/>
                <a:cs typeface="Petrona Bold" pitchFamily="34" charset="-120"/>
              </a:rPr>
              <a:t>5</a:t>
            </a:r>
            <a:endParaRPr lang="en-US" sz="2200" dirty="0"/>
          </a:p>
        </p:txBody>
      </p:sp>
      <p:sp>
        <p:nvSpPr>
          <p:cNvPr id="27" name="Text 25"/>
          <p:cNvSpPr/>
          <p:nvPr/>
        </p:nvSpPr>
        <p:spPr>
          <a:xfrm>
            <a:off x="2307312" y="6055281"/>
            <a:ext cx="4016097" cy="295870"/>
          </a:xfrm>
          <a:prstGeom prst="rect">
            <a:avLst/>
          </a:prstGeom>
          <a:noFill/>
          <a:ln/>
        </p:spPr>
        <p:txBody>
          <a:bodyPr wrap="none" lIns="0" tIns="0" rIns="0" bIns="0" rtlCol="0" anchor="t"/>
          <a:lstStyle/>
          <a:p>
            <a:pPr marL="0" indent="0" algn="r">
              <a:lnSpc>
                <a:spcPts val="2300"/>
              </a:lnSpc>
              <a:buNone/>
            </a:pPr>
            <a:r>
              <a:rPr lang="en-US" sz="1850" b="1" dirty="0">
                <a:solidFill>
                  <a:srgbClr val="272525"/>
                </a:solidFill>
                <a:latin typeface="Petrona Bold" pitchFamily="34" charset="0"/>
                <a:ea typeface="Petrona Bold" pitchFamily="34" charset="-122"/>
                <a:cs typeface="Petrona Bold" pitchFamily="34" charset="-120"/>
              </a:rPr>
              <a:t>Объединение классификаторов</a:t>
            </a:r>
            <a:endParaRPr lang="en-US" sz="1850" dirty="0"/>
          </a:p>
        </p:txBody>
      </p:sp>
      <p:sp>
        <p:nvSpPr>
          <p:cNvPr id="28" name="Text 26"/>
          <p:cNvSpPr/>
          <p:nvPr/>
        </p:nvSpPr>
        <p:spPr>
          <a:xfrm>
            <a:off x="631150" y="6459260"/>
            <a:ext cx="5692259" cy="865823"/>
          </a:xfrm>
          <a:prstGeom prst="rect">
            <a:avLst/>
          </a:prstGeom>
          <a:noFill/>
          <a:ln/>
        </p:spPr>
        <p:txBody>
          <a:bodyPr wrap="square" lIns="0" tIns="0" rIns="0" bIns="0" rtlCol="0" anchor="t"/>
          <a:lstStyle/>
          <a:p>
            <a:pPr marL="0" indent="0" algn="r">
              <a:lnSpc>
                <a:spcPts val="2250"/>
              </a:lnSpc>
              <a:buNone/>
            </a:pPr>
            <a:r>
              <a:rPr lang="en-US" sz="1400" dirty="0">
                <a:solidFill>
                  <a:srgbClr val="272525"/>
                </a:solidFill>
                <a:latin typeface="Inter" pitchFamily="34" charset="0"/>
                <a:ea typeface="Inter" pitchFamily="34" charset="-122"/>
                <a:cs typeface="Inter" pitchFamily="34" charset="-120"/>
              </a:rPr>
              <a:t>После определенного количества итераций, все обученные слабые классификаторы объединяются в ансамбль, чтобы сделать окончательное предсказание.</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668060" y="679252"/>
            <a:ext cx="6612255" cy="626388"/>
          </a:xfrm>
          <a:prstGeom prst="rect">
            <a:avLst/>
          </a:prstGeom>
          <a:noFill/>
          <a:ln/>
        </p:spPr>
        <p:txBody>
          <a:bodyPr wrap="none" lIns="0" tIns="0" rIns="0" bIns="0" rtlCol="0" anchor="t"/>
          <a:lstStyle/>
          <a:p>
            <a:pPr marL="0" indent="0">
              <a:lnSpc>
                <a:spcPts val="4900"/>
              </a:lnSpc>
              <a:buNone/>
            </a:pPr>
            <a:r>
              <a:rPr lang="en-US" sz="3900" b="1" dirty="0" err="1">
                <a:solidFill>
                  <a:srgbClr val="000000"/>
                </a:solidFill>
                <a:latin typeface="Petrona Bold" pitchFamily="34" charset="0"/>
                <a:ea typeface="Petrona Bold" pitchFamily="34" charset="-122"/>
                <a:cs typeface="Petrona Bold" pitchFamily="34" charset="-120"/>
              </a:rPr>
              <a:t>Слабые</a:t>
            </a:r>
            <a:r>
              <a:rPr lang="en-US" sz="3900" b="1" dirty="0">
                <a:solidFill>
                  <a:srgbClr val="000000"/>
                </a:solidFill>
                <a:latin typeface="Petrona Bold" pitchFamily="34" charset="0"/>
                <a:ea typeface="Petrona Bold" pitchFamily="34" charset="-122"/>
                <a:cs typeface="Petrona Bold" pitchFamily="34" charset="-120"/>
              </a:rPr>
              <a:t> </a:t>
            </a:r>
            <a:r>
              <a:rPr lang="en-US" sz="3900" b="1" dirty="0" err="1">
                <a:solidFill>
                  <a:srgbClr val="000000"/>
                </a:solidFill>
                <a:latin typeface="Petrona Bold" pitchFamily="34" charset="0"/>
                <a:ea typeface="Petrona Bold" pitchFamily="34" charset="-122"/>
                <a:cs typeface="Petrona Bold" pitchFamily="34" charset="-120"/>
              </a:rPr>
              <a:t>класс</a:t>
            </a:r>
            <a:r>
              <a:rPr lang="ru-RU" sz="3900" b="1" dirty="0">
                <a:solidFill>
                  <a:srgbClr val="000000"/>
                </a:solidFill>
                <a:latin typeface="Petrona Bold" pitchFamily="34" charset="0"/>
                <a:ea typeface="Petrona Bold" pitchFamily="34" charset="-122"/>
                <a:cs typeface="Petrona Bold" pitchFamily="34" charset="-120"/>
              </a:rPr>
              <a:t>и</a:t>
            </a:r>
            <a:r>
              <a:rPr lang="en-US" sz="3900" b="1" dirty="0" err="1">
                <a:solidFill>
                  <a:srgbClr val="000000"/>
                </a:solidFill>
                <a:latin typeface="Petrona Bold" pitchFamily="34" charset="0"/>
                <a:ea typeface="Petrona Bold" pitchFamily="34" charset="-122"/>
                <a:cs typeface="Petrona Bold" pitchFamily="34" charset="-120"/>
              </a:rPr>
              <a:t>фикатор</a:t>
            </a:r>
            <a:r>
              <a:rPr lang="ru-RU" sz="3900" b="1" dirty="0">
                <a:solidFill>
                  <a:srgbClr val="000000"/>
                </a:solidFill>
                <a:latin typeface="Petrona Bold" pitchFamily="34" charset="0"/>
                <a:ea typeface="Petrona Bold" pitchFamily="34" charset="-122"/>
                <a:cs typeface="Petrona Bold" pitchFamily="34" charset="-120"/>
              </a:rPr>
              <a:t>ы</a:t>
            </a:r>
            <a:endParaRPr lang="en-US" sz="3900" dirty="0"/>
          </a:p>
        </p:txBody>
      </p:sp>
      <p:pic>
        <p:nvPicPr>
          <p:cNvPr id="4" name="Image 1" descr="preencoded.png"/>
          <p:cNvPicPr>
            <a:picLocks noChangeAspect="1"/>
          </p:cNvPicPr>
          <p:nvPr/>
        </p:nvPicPr>
        <p:blipFill>
          <a:blip r:embed="rId4"/>
          <a:stretch>
            <a:fillRect/>
          </a:stretch>
        </p:blipFill>
        <p:spPr>
          <a:xfrm>
            <a:off x="668060" y="1591866"/>
            <a:ext cx="477203" cy="477202"/>
          </a:xfrm>
          <a:prstGeom prst="rect">
            <a:avLst/>
          </a:prstGeom>
        </p:spPr>
      </p:pic>
      <p:sp>
        <p:nvSpPr>
          <p:cNvPr id="5" name="Text 1"/>
          <p:cNvSpPr/>
          <p:nvPr/>
        </p:nvSpPr>
        <p:spPr>
          <a:xfrm>
            <a:off x="668060" y="2259925"/>
            <a:ext cx="2505432" cy="313134"/>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Низкая точность</a:t>
            </a:r>
            <a:endParaRPr lang="en-US" sz="1950" dirty="0"/>
          </a:p>
        </p:txBody>
      </p:sp>
      <p:sp>
        <p:nvSpPr>
          <p:cNvPr id="6" name="Text 2"/>
          <p:cNvSpPr/>
          <p:nvPr/>
        </p:nvSpPr>
        <p:spPr>
          <a:xfrm>
            <a:off x="668060" y="2687479"/>
            <a:ext cx="9636681" cy="610553"/>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Слабые классификаторы — это модели машинного обучения, которые способны предсказывать с точностью немного выше случайной.</a:t>
            </a:r>
            <a:endParaRPr lang="en-US" sz="1500" dirty="0"/>
          </a:p>
        </p:txBody>
      </p:sp>
      <p:pic>
        <p:nvPicPr>
          <p:cNvPr id="7" name="Image 2" descr="preencoded.png"/>
          <p:cNvPicPr>
            <a:picLocks noChangeAspect="1"/>
          </p:cNvPicPr>
          <p:nvPr/>
        </p:nvPicPr>
        <p:blipFill>
          <a:blip r:embed="rId4"/>
          <a:stretch>
            <a:fillRect/>
          </a:stretch>
        </p:blipFill>
        <p:spPr>
          <a:xfrm>
            <a:off x="668060" y="3870603"/>
            <a:ext cx="477203" cy="477202"/>
          </a:xfrm>
          <a:prstGeom prst="rect">
            <a:avLst/>
          </a:prstGeom>
        </p:spPr>
      </p:pic>
      <p:sp>
        <p:nvSpPr>
          <p:cNvPr id="8" name="Text 3"/>
          <p:cNvSpPr/>
          <p:nvPr/>
        </p:nvSpPr>
        <p:spPr>
          <a:xfrm>
            <a:off x="668060" y="4538663"/>
            <a:ext cx="2505432" cy="313134"/>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Простые модели</a:t>
            </a:r>
            <a:endParaRPr lang="en-US" sz="1950" dirty="0"/>
          </a:p>
        </p:txBody>
      </p:sp>
      <p:sp>
        <p:nvSpPr>
          <p:cNvPr id="9" name="Text 4"/>
          <p:cNvSpPr/>
          <p:nvPr/>
        </p:nvSpPr>
        <p:spPr>
          <a:xfrm>
            <a:off x="668060" y="4966216"/>
            <a:ext cx="9636681" cy="610553"/>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Это могут быть, например, линейные классификаторы, решающие деревья небольшой глубины, или другие простые алгоритмы.</a:t>
            </a:r>
            <a:endParaRPr lang="en-US" sz="1500" dirty="0"/>
          </a:p>
        </p:txBody>
      </p:sp>
      <p:pic>
        <p:nvPicPr>
          <p:cNvPr id="10" name="Image 3" descr="preencoded.png"/>
          <p:cNvPicPr>
            <a:picLocks noChangeAspect="1"/>
          </p:cNvPicPr>
          <p:nvPr/>
        </p:nvPicPr>
        <p:blipFill>
          <a:blip r:embed="rId4"/>
          <a:stretch>
            <a:fillRect/>
          </a:stretch>
        </p:blipFill>
        <p:spPr>
          <a:xfrm>
            <a:off x="668060" y="6149340"/>
            <a:ext cx="477203" cy="477202"/>
          </a:xfrm>
          <a:prstGeom prst="rect">
            <a:avLst/>
          </a:prstGeom>
        </p:spPr>
      </p:pic>
      <p:sp>
        <p:nvSpPr>
          <p:cNvPr id="11" name="Text 5"/>
          <p:cNvSpPr/>
          <p:nvPr/>
        </p:nvSpPr>
        <p:spPr>
          <a:xfrm>
            <a:off x="668060" y="6817400"/>
            <a:ext cx="2505432" cy="313134"/>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Комбинации</a:t>
            </a:r>
            <a:endParaRPr lang="en-US" sz="1950" dirty="0"/>
          </a:p>
        </p:txBody>
      </p:sp>
      <p:sp>
        <p:nvSpPr>
          <p:cNvPr id="12" name="Text 6"/>
          <p:cNvSpPr/>
          <p:nvPr/>
        </p:nvSpPr>
        <p:spPr>
          <a:xfrm>
            <a:off x="668060" y="7244953"/>
            <a:ext cx="9636681" cy="305276"/>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AdaBoost использует ансамбль слабых классификаторов для получения более точного прогноза.</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1947</Words>
  <Application>Microsoft Office PowerPoint</Application>
  <PresentationFormat>Произвольный</PresentationFormat>
  <Paragraphs>178</Paragraphs>
  <Slides>22</Slides>
  <Notes>22</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22</vt:i4>
      </vt:variant>
    </vt:vector>
  </HeadingPairs>
  <TitlesOfParts>
    <vt:vector size="29" baseType="lpstr">
      <vt:lpstr>Calibri</vt:lpstr>
      <vt:lpstr>Inter</vt:lpstr>
      <vt:lpstr>Arial</vt:lpstr>
      <vt:lpstr>Petrona</vt:lpstr>
      <vt:lpstr>Cambria Math</vt:lpstr>
      <vt:lpstr>Petrona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Алексей Свитюк</cp:lastModifiedBy>
  <cp:revision>9</cp:revision>
  <dcterms:created xsi:type="dcterms:W3CDTF">2024-10-27T13:23:39Z</dcterms:created>
  <dcterms:modified xsi:type="dcterms:W3CDTF">2024-10-28T13:35:45Z</dcterms:modified>
</cp:coreProperties>
</file>